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PS" initials="W" lastIdx="1" clrIdx="0"/>
  <p:cmAuthor id="466866996" name="Sofia" initials="S" lastIdx="1" clrIdx="2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图标&#10;&#10;描述已自动生成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9" name="组合 18"/>
          <p:cNvGrpSpPr/>
          <p:nvPr/>
        </p:nvGrpSpPr>
        <p:grpSpPr>
          <a:xfrm>
            <a:off x="1738466" y="2019146"/>
            <a:ext cx="2819708" cy="2819708"/>
            <a:chOff x="1026094" y="1745965"/>
            <a:chExt cx="3366069" cy="3366069"/>
          </a:xfrm>
        </p:grpSpPr>
        <p:grpSp>
          <p:nvGrpSpPr>
            <p:cNvPr id="17" name="组合 16"/>
            <p:cNvGrpSpPr/>
            <p:nvPr/>
          </p:nvGrpSpPr>
          <p:grpSpPr>
            <a:xfrm>
              <a:off x="1026094" y="1745965"/>
              <a:ext cx="3366069" cy="3366069"/>
              <a:chOff x="1026094" y="1745965"/>
              <a:chExt cx="3366069" cy="3366069"/>
            </a:xfrm>
          </p:grpSpPr>
          <p:sp>
            <p:nvSpPr>
              <p:cNvPr id="13" name="矩形: 对角圆角 12"/>
              <p:cNvSpPr/>
              <p:nvPr/>
            </p:nvSpPr>
            <p:spPr>
              <a:xfrm>
                <a:off x="1026094" y="1745965"/>
                <a:ext cx="3366069" cy="3366069"/>
              </a:xfrm>
              <a:prstGeom prst="round2DiagRect">
                <a:avLst/>
              </a:prstGeom>
              <a:solidFill>
                <a:srgbClr val="0F74F8"/>
              </a:soli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8" name="文本框 17"/>
            <p:cNvSpPr txBox="1"/>
            <p:nvPr/>
          </p:nvSpPr>
          <p:spPr>
            <a:xfrm>
              <a:off x="2023676" y="2795852"/>
              <a:ext cx="1371296" cy="1100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8000">
                  <a:solidFill>
                    <a:schemeClr val="bg1"/>
                  </a:solidFill>
                  <a:latin typeface="汉真广标" pitchFamily="49" charset="-122"/>
                  <a:ea typeface="汉真广标" pitchFamily="49" charset="-122"/>
                </a:defRPr>
              </a:lvl1pPr>
            </a:lstStyle>
            <a:p>
              <a:r>
                <a:rPr lang="zh-CN" altLang="en-US" sz="5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贰</a:t>
              </a:r>
              <a:endParaRPr lang="zh-CN" altLang="en-US" sz="5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sp>
        <p:nvSpPr>
          <p:cNvPr id="20" name="文本框 20"/>
          <p:cNvSpPr txBox="1">
            <a:spLocks noChangeArrowheads="1"/>
          </p:cNvSpPr>
          <p:nvPr/>
        </p:nvSpPr>
        <p:spPr bwMode="auto">
          <a:xfrm>
            <a:off x="4976996" y="2898672"/>
            <a:ext cx="4505528" cy="9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R="0" lvl="0" indent="0" algn="ctr" defTabSz="1219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4800" b="1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/>
                <a:ea typeface="微软雅黑" panose="020B050302020402020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5400" dirty="0">
                <a:solidFill>
                  <a:schemeClr val="tx1"/>
                </a:solidFill>
                <a:sym typeface="Arial" panose="020B0604020202020204"/>
              </a:rPr>
              <a:t>个人信息维护</a:t>
            </a:r>
            <a:endParaRPr lang="zh-CN" altLang="en-US" sz="5400" dirty="0">
              <a:solidFill>
                <a:schemeClr val="tx1"/>
              </a:solidFill>
              <a:sym typeface="Arial" panose="020B0604020202020204"/>
            </a:endParaRPr>
          </a:p>
        </p:txBody>
      </p:sp>
    </p:spTree>
  </p:cSld>
  <p:clrMapOvr>
    <a:masterClrMapping/>
  </p:clrMapOvr>
  <p:transition spd="med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3103606" cy="547534"/>
            <a:chOff x="309716" y="295121"/>
            <a:chExt cx="3103606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250012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个人信息维护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>
            <a:off x="981710" y="1056640"/>
            <a:ext cx="105638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b="1" dirty="0">
                <a:latin typeface="Arial" panose="020B0604020202020204"/>
                <a:ea typeface="微软雅黑" panose="020B0503020204020204" charset="-122"/>
                <a:sym typeface="+mn-ea"/>
              </a:rPr>
              <a:t>进入系统，有“财务信息查询系统”“网上报销系统”“个人收入申报系统”“网上审批系统”四个功能栏目，“财务信息查询系统”可查询个人工资收入情况和项目经费的收、支明细、借还款记录及当前余额等，“网上报销系统”可处理日常报销、差旅费报销、借款业务，“个人收入申报系统”可申报学生劳务费、校内人员其他工薪收入、校外人员劳务费，“网上审批系统”中相关项目负责人可处理待审批业务，查看已审批和已驳回业务。</a:t>
            </a:r>
            <a:r>
              <a:rPr lang="zh-CN" altLang="en-US" b="1" dirty="0">
                <a:latin typeface="Arial" panose="020B0604020202020204"/>
                <a:ea typeface="微软雅黑" panose="020B0503020204020204" charset="-122"/>
                <a:sym typeface="+mn-ea"/>
              </a:rPr>
              <a:t>在系统界面中有修改银行卡信息、联系人信息模块，可进入进行相应信息修改。</a:t>
            </a:r>
            <a:r>
              <a:rPr lang="zh-CN" altLang="en-US" b="1" dirty="0">
                <a:latin typeface="Arial" panose="020B0604020202020204"/>
                <a:ea typeface="微软雅黑" panose="020B0503020204020204" charset="-122"/>
                <a:sym typeface="+mn-ea"/>
              </a:rPr>
              <a:t>具体界面如下图。</a:t>
            </a:r>
            <a:endParaRPr lang="zh-CN" altLang="en-US" b="1" dirty="0">
              <a:solidFill>
                <a:schemeClr val="tx1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8710" y="2823210"/>
            <a:ext cx="10206355" cy="38677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>
        <p:blinds dir="vert"/>
      </p:transition>
    </mc:Choice>
    <mc:Fallback>
      <p:transition spd="slow" advTm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3103606" cy="547534"/>
            <a:chOff x="309716" y="295121"/>
            <a:chExt cx="3103606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250012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个人信息维护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577215" y="905510"/>
            <a:ext cx="10732770" cy="968093"/>
            <a:chOff x="580519" y="1452113"/>
            <a:chExt cx="11000008" cy="967764"/>
          </a:xfrm>
        </p:grpSpPr>
        <p:sp>
          <p:nvSpPr>
            <p:cNvPr id="14" name="矩形 13"/>
            <p:cNvSpPr/>
            <p:nvPr/>
          </p:nvSpPr>
          <p:spPr>
            <a:xfrm>
              <a:off x="1339247" y="1498170"/>
              <a:ext cx="10241280" cy="9217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点击“卡号维护”按钮，可进入如下界面，对个人工资卡号和公务卡号进行修改。（不可添加除学校发放的工资卡和公务卡之外的其他银行卡），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如学生使用被授权经费，工资卡号即建行缴学费卡号。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580519" y="1452113"/>
              <a:ext cx="665348" cy="553778"/>
              <a:chOff x="580519" y="1452113"/>
              <a:chExt cx="665348" cy="553778"/>
            </a:xfrm>
          </p:grpSpPr>
          <p:sp>
            <p:nvSpPr>
              <p:cNvPr id="16" name="矩形: 圆角 15"/>
              <p:cNvSpPr/>
              <p:nvPr/>
            </p:nvSpPr>
            <p:spPr>
              <a:xfrm rot="2700000">
                <a:off x="636304" y="1452113"/>
                <a:ext cx="553778" cy="553778"/>
              </a:xfrm>
              <a:prstGeom prst="roundRect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580519" y="1482781"/>
                <a:ext cx="665348" cy="4913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6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charset="-122"/>
                    <a:sym typeface="Arial" panose="020B0604020202020204"/>
                  </a:rPr>
                  <a:t>01</a:t>
                </a:r>
                <a:endParaRPr lang="zh-CN" altLang="en-US" sz="26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sp>
        <p:nvSpPr>
          <p:cNvPr id="27" name="文本框 26"/>
          <p:cNvSpPr txBox="1"/>
          <p:nvPr/>
        </p:nvSpPr>
        <p:spPr>
          <a:xfrm>
            <a:off x="8172103" y="4379268"/>
            <a:ext cx="2543193" cy="874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销售额较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2020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年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翻了一番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71550" y="1969135"/>
            <a:ext cx="10237470" cy="45954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3103606" cy="547534"/>
            <a:chOff x="309716" y="295121"/>
            <a:chExt cx="3103606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250012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个人信息维护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555625" y="963295"/>
            <a:ext cx="11636375" cy="553720"/>
            <a:chOff x="580519" y="1452113"/>
            <a:chExt cx="12023350" cy="553778"/>
          </a:xfrm>
        </p:grpSpPr>
        <p:sp>
          <p:nvSpPr>
            <p:cNvPr id="14" name="矩形 13"/>
            <p:cNvSpPr/>
            <p:nvPr/>
          </p:nvSpPr>
          <p:spPr>
            <a:xfrm>
              <a:off x="1339247" y="1498170"/>
              <a:ext cx="11264622" cy="3683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点击“联系方式”后面的“修改”按钮，可对个人手机号码和电子邮箱进行修改。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580519" y="1452113"/>
              <a:ext cx="665348" cy="553778"/>
              <a:chOff x="580519" y="1452113"/>
              <a:chExt cx="665348" cy="553778"/>
            </a:xfrm>
          </p:grpSpPr>
          <p:sp>
            <p:nvSpPr>
              <p:cNvPr id="16" name="矩形: 圆角 15"/>
              <p:cNvSpPr/>
              <p:nvPr/>
            </p:nvSpPr>
            <p:spPr>
              <a:xfrm rot="2700000">
                <a:off x="636304" y="1452113"/>
                <a:ext cx="553778" cy="553778"/>
              </a:xfrm>
              <a:prstGeom prst="roundRect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580519" y="1482781"/>
                <a:ext cx="665348" cy="4915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6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charset="-122"/>
                    <a:sym typeface="Arial" panose="020B0604020202020204"/>
                  </a:rPr>
                  <a:t>02</a:t>
                </a:r>
                <a:endParaRPr lang="zh-CN" altLang="en-US" sz="26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sp>
        <p:nvSpPr>
          <p:cNvPr id="27" name="文本框 26"/>
          <p:cNvSpPr txBox="1"/>
          <p:nvPr/>
        </p:nvSpPr>
        <p:spPr>
          <a:xfrm>
            <a:off x="8172103" y="4379268"/>
            <a:ext cx="2543193" cy="874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销售额较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2020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年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翻了一番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3015" y="1737995"/>
            <a:ext cx="9784080" cy="47536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INDEX" val="3"/>
  <p:tag name="KSO_WM_UNIT_TYPE" val="d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WPS 演示</Application>
  <PresentationFormat>宽屏</PresentationFormat>
  <Paragraphs>26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Calibri</vt:lpstr>
      <vt:lpstr>微软雅黑</vt:lpstr>
      <vt:lpstr>Arial</vt:lpstr>
      <vt:lpstr>汉真广标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杨蔚屏</dc:creator>
  <cp:lastModifiedBy>WPS_1627011372</cp:lastModifiedBy>
  <cp:revision>3</cp:revision>
  <dcterms:created xsi:type="dcterms:W3CDTF">2023-08-09T12:44:00Z</dcterms:created>
  <dcterms:modified xsi:type="dcterms:W3CDTF">2025-05-27T04:31:00Z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