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PS" initials="W" lastIdx="1" clrIdx="0"/>
  <p:cmAuthor id="466866996" name="Sofia" initials="S" lastIdx="1" clrIdx="2"/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图片 21" descr="图标&#10;&#10;描述已自动生成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255"/>
            <a:ext cx="12192000" cy="6858000"/>
          </a:xfrm>
          <a:prstGeom prst="rect">
            <a:avLst/>
          </a:prstGeom>
        </p:spPr>
      </p:pic>
      <p:grpSp>
        <p:nvGrpSpPr>
          <p:cNvPr id="19" name="组合 18"/>
          <p:cNvGrpSpPr/>
          <p:nvPr/>
        </p:nvGrpSpPr>
        <p:grpSpPr>
          <a:xfrm>
            <a:off x="1738466" y="2019146"/>
            <a:ext cx="2819708" cy="2819708"/>
            <a:chOff x="1026094" y="1745965"/>
            <a:chExt cx="3366069" cy="3366069"/>
          </a:xfrm>
        </p:grpSpPr>
        <p:grpSp>
          <p:nvGrpSpPr>
            <p:cNvPr id="17" name="组合 16"/>
            <p:cNvGrpSpPr/>
            <p:nvPr/>
          </p:nvGrpSpPr>
          <p:grpSpPr>
            <a:xfrm>
              <a:off x="1026094" y="1745965"/>
              <a:ext cx="3366069" cy="3366069"/>
              <a:chOff x="1026094" y="1745965"/>
              <a:chExt cx="3366069" cy="3366069"/>
            </a:xfrm>
          </p:grpSpPr>
          <p:sp>
            <p:nvSpPr>
              <p:cNvPr id="13" name="矩形: 对角圆角 12"/>
              <p:cNvSpPr/>
              <p:nvPr/>
            </p:nvSpPr>
            <p:spPr>
              <a:xfrm>
                <a:off x="1026094" y="1745965"/>
                <a:ext cx="3366069" cy="3366069"/>
              </a:xfrm>
              <a:prstGeom prst="round2DiagRect">
                <a:avLst/>
              </a:prstGeom>
              <a:solidFill>
                <a:srgbClr val="0F74F8"/>
              </a:solidFill>
              <a:ln>
                <a:noFill/>
              </a:ln>
              <a:effectLst>
                <a:outerShdw blurRad="762000" algn="ctr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1300415" y="2020286"/>
                <a:ext cx="2817426" cy="2817426"/>
              </a:xfrm>
              <a:prstGeom prst="ellipse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>
                <a:outerShdw blurRad="762000" algn="ctr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1644334" y="2364205"/>
                <a:ext cx="2129589" cy="2129589"/>
              </a:xfrm>
              <a:prstGeom prst="ellipse">
                <a:avLst/>
              </a:prstGeom>
              <a:gradFill>
                <a:gsLst>
                  <a:gs pos="14000">
                    <a:srgbClr val="589EF9"/>
                  </a:gs>
                  <a:gs pos="77000">
                    <a:srgbClr val="0F74F8"/>
                  </a:gs>
                </a:gsLst>
                <a:lin ang="5400000" scaled="0"/>
              </a:gradFill>
              <a:ln>
                <a:noFill/>
              </a:ln>
              <a:effectLst>
                <a:outerShdw blurRad="762000" algn="ctr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</p:grpSp>
        <p:sp>
          <p:nvSpPr>
            <p:cNvPr id="18" name="文本框 17"/>
            <p:cNvSpPr txBox="1"/>
            <p:nvPr/>
          </p:nvSpPr>
          <p:spPr>
            <a:xfrm>
              <a:off x="2023328" y="2859576"/>
              <a:ext cx="1371600" cy="11006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ctr">
                <a:defRPr sz="8000">
                  <a:solidFill>
                    <a:schemeClr val="bg1"/>
                  </a:solidFill>
                  <a:latin typeface="汉真广标" pitchFamily="49" charset="-122"/>
                  <a:ea typeface="汉真广标" pitchFamily="49" charset="-122"/>
                </a:defRPr>
              </a:lvl1pPr>
            </a:lstStyle>
            <a:p>
              <a:r>
                <a:rPr lang="zh-CN" altLang="en-US" sz="5400" dirty="0">
                  <a:sym typeface="Arial" panose="020B0604020202020204"/>
                </a:rPr>
                <a:t>陆</a:t>
              </a:r>
              <a:endParaRPr lang="zh-CN" altLang="en-US" sz="5400" dirty="0">
                <a:sym typeface="Arial" panose="020B0604020202020204"/>
              </a:endParaRPr>
            </a:p>
          </p:txBody>
        </p:sp>
      </p:grpSp>
      <p:sp>
        <p:nvSpPr>
          <p:cNvPr id="20" name="文本框 20"/>
          <p:cNvSpPr txBox="1">
            <a:spLocks noChangeArrowheads="1"/>
          </p:cNvSpPr>
          <p:nvPr/>
        </p:nvSpPr>
        <p:spPr bwMode="auto">
          <a:xfrm>
            <a:off x="4558174" y="2437977"/>
            <a:ext cx="6567026" cy="1753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marR="0" lvl="0" indent="0" algn="ctr" defTabSz="121920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sz="4800" b="1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/>
                <a:ea typeface="微软雅黑" panose="020B0503020204020204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5400" dirty="0">
                <a:solidFill>
                  <a:schemeClr val="tx1"/>
                </a:solidFill>
                <a:sym typeface="+mn-ea"/>
              </a:rPr>
              <a:t>资产报销业务</a:t>
            </a:r>
            <a:endParaRPr lang="zh-CN" altLang="en-US" sz="5400" dirty="0">
              <a:solidFill>
                <a:schemeClr val="tx1"/>
              </a:solidFill>
              <a:sym typeface="+mn-ea"/>
            </a:endParaRPr>
          </a:p>
          <a:p>
            <a:r>
              <a:rPr lang="zh-CN" altLang="en-US" sz="5400" dirty="0">
                <a:solidFill>
                  <a:schemeClr val="tx1"/>
                </a:solidFill>
                <a:sym typeface="+mn-ea"/>
              </a:rPr>
              <a:t>操作流程</a:t>
            </a:r>
            <a:endParaRPr lang="zh-CN" altLang="en-US" sz="5400" dirty="0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ransition spd="slow" advTm="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/>
        </p:nvGrpSpPr>
        <p:grpSpPr>
          <a:xfrm>
            <a:off x="309716" y="295121"/>
            <a:ext cx="5248402" cy="547534"/>
            <a:chOff x="309716" y="295121"/>
            <a:chExt cx="5248402" cy="547534"/>
          </a:xfrm>
        </p:grpSpPr>
        <p:grpSp>
          <p:nvGrpSpPr>
            <p:cNvPr id="7" name="组合 6"/>
            <p:cNvGrpSpPr/>
            <p:nvPr/>
          </p:nvGrpSpPr>
          <p:grpSpPr>
            <a:xfrm>
              <a:off x="309716" y="295121"/>
              <a:ext cx="547534" cy="547534"/>
              <a:chOff x="1026094" y="1745965"/>
              <a:chExt cx="3366069" cy="3366069"/>
            </a:xfrm>
            <a:effectLst/>
          </p:grpSpPr>
          <p:sp>
            <p:nvSpPr>
              <p:cNvPr id="9" name="泪滴形 8"/>
              <p:cNvSpPr/>
              <p:nvPr/>
            </p:nvSpPr>
            <p:spPr>
              <a:xfrm>
                <a:off x="1026094" y="1745965"/>
                <a:ext cx="3366069" cy="3366069"/>
              </a:xfrm>
              <a:prstGeom prst="teardrop">
                <a:avLst/>
              </a:prstGeom>
              <a:solidFill>
                <a:srgbClr val="0F74F8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1300415" y="2020286"/>
                <a:ext cx="2817426" cy="281742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1644334" y="2364205"/>
                <a:ext cx="2129589" cy="2129589"/>
              </a:xfrm>
              <a:prstGeom prst="ellipse">
                <a:avLst/>
              </a:prstGeom>
              <a:gradFill>
                <a:gsLst>
                  <a:gs pos="14000">
                    <a:srgbClr val="589EF9"/>
                  </a:gs>
                  <a:gs pos="77000">
                    <a:srgbClr val="0F74F8"/>
                  </a:gs>
                </a:gsLst>
                <a:lin ang="5400000" scaled="0"/>
              </a:gradFill>
              <a:ln>
                <a:noFill/>
              </a:ln>
              <a:effectLst>
                <a:outerShdw blurRad="762000" algn="ctr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</p:grpSp>
        <p:sp>
          <p:nvSpPr>
            <p:cNvPr id="12" name="文本框 20"/>
            <p:cNvSpPr txBox="1">
              <a:spLocks noChangeArrowheads="1"/>
            </p:cNvSpPr>
            <p:nvPr/>
          </p:nvSpPr>
          <p:spPr bwMode="auto">
            <a:xfrm>
              <a:off x="913193" y="307278"/>
              <a:ext cx="4644925" cy="5219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 marR="0" lvl="0" indent="0" defTabSz="1219200" fontAlgn="auto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 kumimoji="0" sz="2800" b="1" i="0" u="none" strike="noStrike" cap="none" spc="0" normalizeH="0" baseline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chemeClr val="tx1"/>
                  </a:solidFill>
                  <a:sym typeface="Arial" panose="020B0604020202020204"/>
                </a:rPr>
                <a:t>资产报销业务操作流程</a:t>
              </a:r>
              <a:endParaRPr lang="zh-CN" altLang="en-US" dirty="0">
                <a:solidFill>
                  <a:schemeClr val="tx1"/>
                </a:solidFill>
                <a:sym typeface="Arial" panose="020B0604020202020204"/>
              </a:endParaRP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410210" y="909032"/>
            <a:ext cx="11334750" cy="734635"/>
            <a:chOff x="490058" y="1350699"/>
            <a:chExt cx="11702441" cy="734635"/>
          </a:xfrm>
        </p:grpSpPr>
        <p:sp>
          <p:nvSpPr>
            <p:cNvPr id="14" name="矩形: 对角圆角 13"/>
            <p:cNvSpPr/>
            <p:nvPr/>
          </p:nvSpPr>
          <p:spPr>
            <a:xfrm>
              <a:off x="490058" y="1500559"/>
              <a:ext cx="890193" cy="584775"/>
            </a:xfrm>
            <a:prstGeom prst="round2DiagRect">
              <a:avLst>
                <a:gd name="adj1" fmla="val 50000"/>
                <a:gd name="adj2" fmla="val 0"/>
              </a:avLst>
            </a:prstGeom>
            <a:gradFill>
              <a:gsLst>
                <a:gs pos="14000">
                  <a:srgbClr val="589EF9"/>
                </a:gs>
                <a:gs pos="77000">
                  <a:srgbClr val="0F74F8"/>
                </a:gs>
              </a:gsLst>
              <a:lin ang="54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01</a:t>
              </a:r>
              <a:endParaRPr lang="zh-CN" altLang="en-US" sz="2400" b="1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1642601" y="1350699"/>
              <a:ext cx="10549898" cy="734060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pPr indent="0" fontAlgn="auto">
                <a:lnSpc>
                  <a:spcPct val="100000"/>
                </a:lnSpc>
              </a:pPr>
              <a:r>
                <a:rPr lang="zh-CN" altLang="en-US" b="1" dirty="0">
                  <a:solidFill>
                    <a:schemeClr val="tx1"/>
                  </a:solidFill>
                  <a:latin typeface="Arial" panose="020B0604020202020204"/>
                  <a:ea typeface="微软雅黑" panose="020B0503020204020204" charset="-122"/>
                  <a:sym typeface="+mn-ea"/>
                </a:rPr>
                <a:t>处理资产报销业务，选择网上报销系统模块，点击“资产报销”按钮后，出现如下界面，点击“新业务填报”按钮。</a:t>
              </a:r>
              <a:endParaRPr lang="zh-CN" altLang="en-US" b="1" dirty="0">
                <a:solidFill>
                  <a:schemeClr val="tx1"/>
                </a:solidFill>
                <a:latin typeface="Arial" panose="020B0604020202020204"/>
                <a:ea typeface="微软雅黑" panose="020B0503020204020204" charset="-122"/>
                <a:sym typeface="+mn-ea"/>
              </a:endParaRP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26540" y="1705610"/>
            <a:ext cx="9777095" cy="294640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6540" y="4554220"/>
            <a:ext cx="9776460" cy="1847215"/>
          </a:xfrm>
          <a:prstGeom prst="rect">
            <a:avLst/>
          </a:prstGeom>
        </p:spPr>
      </p:pic>
    </p:spTree>
  </p:cSld>
  <p:clrMapOvr>
    <a:masterClrMapping/>
  </p:clrMapOvr>
  <p:transition spd="slow" advTm="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/>
        </p:nvGrpSpPr>
        <p:grpSpPr>
          <a:xfrm>
            <a:off x="410281" y="977309"/>
            <a:ext cx="10754360" cy="645160"/>
            <a:chOff x="490058" y="1470368"/>
            <a:chExt cx="10754360" cy="645160"/>
          </a:xfrm>
        </p:grpSpPr>
        <p:sp>
          <p:nvSpPr>
            <p:cNvPr id="14" name="矩形: 对角圆角 13"/>
            <p:cNvSpPr/>
            <p:nvPr/>
          </p:nvSpPr>
          <p:spPr>
            <a:xfrm>
              <a:off x="490058" y="1500559"/>
              <a:ext cx="890193" cy="584775"/>
            </a:xfrm>
            <a:prstGeom prst="round2DiagRect">
              <a:avLst>
                <a:gd name="adj1" fmla="val 50000"/>
                <a:gd name="adj2" fmla="val 0"/>
              </a:avLst>
            </a:prstGeom>
            <a:gradFill>
              <a:gsLst>
                <a:gs pos="14000">
                  <a:srgbClr val="589EF9"/>
                </a:gs>
                <a:gs pos="77000">
                  <a:srgbClr val="0F74F8"/>
                </a:gs>
              </a:gsLst>
              <a:lin ang="54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02</a:t>
              </a:r>
              <a:endParaRPr lang="zh-CN" altLang="en-US" sz="2400" b="1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1543523" y="1470368"/>
              <a:ext cx="9700895" cy="645160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pPr indent="0" fontAlgn="auto">
                <a:lnSpc>
                  <a:spcPct val="100000"/>
                </a:lnSpc>
              </a:pPr>
              <a:r>
                <a:rPr lang="zh-CN" altLang="en-US" sz="1800" b="1" dirty="0">
                  <a:latin typeface="Arial" panose="020B0604020202020204"/>
                  <a:ea typeface="微软雅黑" panose="020B0503020204020204" charset="-122"/>
                  <a:sym typeface="+mn-ea"/>
                </a:rPr>
                <a:t>在新业务填报页面，输入资产验收单编号、附件张数，点击“资产验收单追加检索”，自动生成资产物品明细信息。</a:t>
              </a:r>
              <a:endParaRPr lang="zh-CN" altLang="en-US" sz="1800" b="1" dirty="0"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309716" y="295121"/>
            <a:ext cx="5248402" cy="547534"/>
            <a:chOff x="309716" y="295121"/>
            <a:chExt cx="5248402" cy="547534"/>
          </a:xfrm>
        </p:grpSpPr>
        <p:grpSp>
          <p:nvGrpSpPr>
            <p:cNvPr id="28" name="组合 27"/>
            <p:cNvGrpSpPr/>
            <p:nvPr/>
          </p:nvGrpSpPr>
          <p:grpSpPr>
            <a:xfrm>
              <a:off x="309716" y="295121"/>
              <a:ext cx="547534" cy="547534"/>
              <a:chOff x="1026094" y="1745965"/>
              <a:chExt cx="3366069" cy="3366069"/>
            </a:xfrm>
            <a:effectLst/>
          </p:grpSpPr>
          <p:sp>
            <p:nvSpPr>
              <p:cNvPr id="30" name="泪滴形 29"/>
              <p:cNvSpPr/>
              <p:nvPr/>
            </p:nvSpPr>
            <p:spPr>
              <a:xfrm>
                <a:off x="1026094" y="1745965"/>
                <a:ext cx="3366069" cy="3366069"/>
              </a:xfrm>
              <a:prstGeom prst="teardrop">
                <a:avLst/>
              </a:prstGeom>
              <a:solidFill>
                <a:srgbClr val="0F74F8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31" name="椭圆 30"/>
              <p:cNvSpPr/>
              <p:nvPr/>
            </p:nvSpPr>
            <p:spPr>
              <a:xfrm>
                <a:off x="1300415" y="2020286"/>
                <a:ext cx="2817426" cy="281742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32" name="椭圆 31"/>
              <p:cNvSpPr/>
              <p:nvPr/>
            </p:nvSpPr>
            <p:spPr>
              <a:xfrm>
                <a:off x="1644334" y="2364205"/>
                <a:ext cx="2129589" cy="2129589"/>
              </a:xfrm>
              <a:prstGeom prst="ellipse">
                <a:avLst/>
              </a:prstGeom>
              <a:gradFill>
                <a:gsLst>
                  <a:gs pos="14000">
                    <a:srgbClr val="589EF9"/>
                  </a:gs>
                  <a:gs pos="77000">
                    <a:srgbClr val="0F74F8"/>
                  </a:gs>
                </a:gsLst>
                <a:lin ang="5400000" scaled="0"/>
              </a:gradFill>
              <a:ln>
                <a:noFill/>
              </a:ln>
              <a:effectLst>
                <a:outerShdw blurRad="762000" algn="ctr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</p:grpSp>
        <p:sp>
          <p:nvSpPr>
            <p:cNvPr id="29" name="文本框 20"/>
            <p:cNvSpPr txBox="1">
              <a:spLocks noChangeArrowheads="1"/>
            </p:cNvSpPr>
            <p:nvPr/>
          </p:nvSpPr>
          <p:spPr bwMode="auto">
            <a:xfrm>
              <a:off x="913193" y="307278"/>
              <a:ext cx="4644925" cy="5219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 marR="0" lvl="0" indent="0" defTabSz="1219200" fontAlgn="auto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 kumimoji="0" sz="2800" b="1" i="0" u="none" strike="noStrike" cap="none" spc="0" normalizeH="0" baseline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chemeClr val="tx1"/>
                  </a:solidFill>
                  <a:sym typeface="Arial" panose="020B0604020202020204"/>
                </a:rPr>
                <a:t>资产报销业务操作流程</a:t>
              </a:r>
              <a:endParaRPr lang="zh-CN" altLang="en-US" dirty="0">
                <a:solidFill>
                  <a:schemeClr val="tx1"/>
                </a:solidFill>
                <a:sym typeface="Arial" panose="020B0604020202020204"/>
              </a:endParaRPr>
            </a:p>
          </p:txBody>
        </p:sp>
      </p:grp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4885" y="1925955"/>
            <a:ext cx="10765155" cy="3964305"/>
          </a:xfrm>
          <a:prstGeom prst="rect">
            <a:avLst/>
          </a:prstGeom>
        </p:spPr>
      </p:pic>
    </p:spTree>
  </p:cSld>
  <p:clrMapOvr>
    <a:masterClrMapping/>
  </p:clrMapOvr>
  <p:transition spd="slow" advTm="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/>
        </p:nvGrpSpPr>
        <p:grpSpPr>
          <a:xfrm>
            <a:off x="410281" y="977309"/>
            <a:ext cx="10890250" cy="645160"/>
            <a:chOff x="490058" y="1470368"/>
            <a:chExt cx="10890250" cy="645160"/>
          </a:xfrm>
        </p:grpSpPr>
        <p:sp>
          <p:nvSpPr>
            <p:cNvPr id="14" name="矩形: 对角圆角 13"/>
            <p:cNvSpPr/>
            <p:nvPr/>
          </p:nvSpPr>
          <p:spPr>
            <a:xfrm>
              <a:off x="490058" y="1500559"/>
              <a:ext cx="890193" cy="584775"/>
            </a:xfrm>
            <a:prstGeom prst="round2DiagRect">
              <a:avLst>
                <a:gd name="adj1" fmla="val 50000"/>
                <a:gd name="adj2" fmla="val 0"/>
              </a:avLst>
            </a:prstGeom>
            <a:gradFill>
              <a:gsLst>
                <a:gs pos="14000">
                  <a:srgbClr val="589EF9"/>
                </a:gs>
                <a:gs pos="77000">
                  <a:srgbClr val="0F74F8"/>
                </a:gs>
              </a:gsLst>
              <a:lin ang="54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03</a:t>
              </a:r>
              <a:endParaRPr lang="zh-CN" altLang="en-US" sz="2400" b="1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1543523" y="1470368"/>
              <a:ext cx="9836785" cy="645160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pPr indent="0" fontAlgn="auto">
                <a:lnSpc>
                  <a:spcPct val="100000"/>
                </a:lnSpc>
              </a:pPr>
              <a:r>
                <a:rPr lang="zh-CN" altLang="en-US" b="1" dirty="0">
                  <a:solidFill>
                    <a:schemeClr val="tx1"/>
                  </a:solidFill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点击</a:t>
              </a:r>
              <a:r>
                <a:rPr lang="en-US" altLang="zh-CN" b="1" dirty="0">
                  <a:solidFill>
                    <a:schemeClr val="tx1"/>
                  </a:solidFill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“</a:t>
              </a:r>
              <a:r>
                <a:rPr lang="zh-CN" altLang="en-US" b="1" dirty="0">
                  <a:solidFill>
                    <a:schemeClr val="tx1"/>
                  </a:solidFill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经费选择</a:t>
              </a:r>
              <a:r>
                <a:rPr lang="en-US" altLang="zh-CN" b="1" dirty="0">
                  <a:solidFill>
                    <a:schemeClr val="tx1"/>
                  </a:solidFill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”</a:t>
              </a:r>
              <a:r>
                <a:rPr lang="zh-CN" altLang="en-US" b="1" dirty="0"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按钮直接定位项目</a:t>
              </a:r>
              <a:r>
                <a:rPr lang="zh-CN" altLang="en-US" b="1" dirty="0">
                  <a:solidFill>
                    <a:schemeClr val="tx1"/>
                  </a:solidFill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，如需从</a:t>
              </a:r>
              <a:r>
                <a:rPr lang="en-US" altLang="zh-CN" b="1" dirty="0">
                  <a:solidFill>
                    <a:schemeClr val="tx1"/>
                  </a:solidFill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2</a:t>
              </a:r>
              <a:r>
                <a:rPr lang="zh-CN" altLang="en-US" b="1" dirty="0">
                  <a:solidFill>
                    <a:schemeClr val="tx1"/>
                  </a:solidFill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个及以上项目经费报销点击</a:t>
              </a:r>
              <a:r>
                <a:rPr lang="en-US" altLang="zh-CN" b="1" dirty="0">
                  <a:solidFill>
                    <a:schemeClr val="tx1"/>
                  </a:solidFill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“</a:t>
              </a:r>
              <a:r>
                <a:rPr lang="zh-CN" altLang="en-US" b="1" dirty="0">
                  <a:solidFill>
                    <a:schemeClr val="tx1"/>
                  </a:solidFill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分拆</a:t>
              </a:r>
              <a:r>
                <a:rPr lang="en-US" altLang="zh-CN" b="1" dirty="0">
                  <a:solidFill>
                    <a:schemeClr val="tx1"/>
                  </a:solidFill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”</a:t>
              </a:r>
              <a:r>
                <a:rPr lang="zh-CN" altLang="en-US" b="1" dirty="0">
                  <a:solidFill>
                    <a:schemeClr val="tx1"/>
                  </a:solidFill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，选择项目并填写分拆后金额，填写完毕后，点击“下一步（支付方式）”。</a:t>
              </a:r>
              <a:endParaRPr lang="zh-CN" altLang="en-US" b="1" dirty="0">
                <a:solidFill>
                  <a:schemeClr val="tx1"/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309716" y="295121"/>
            <a:ext cx="5248402" cy="547534"/>
            <a:chOff x="309716" y="295121"/>
            <a:chExt cx="5248402" cy="547534"/>
          </a:xfrm>
        </p:grpSpPr>
        <p:grpSp>
          <p:nvGrpSpPr>
            <p:cNvPr id="3" name="组合 2"/>
            <p:cNvGrpSpPr/>
            <p:nvPr/>
          </p:nvGrpSpPr>
          <p:grpSpPr>
            <a:xfrm>
              <a:off x="309716" y="295121"/>
              <a:ext cx="547534" cy="547534"/>
              <a:chOff x="1026094" y="1745965"/>
              <a:chExt cx="3366069" cy="3366069"/>
            </a:xfrm>
            <a:effectLst/>
          </p:grpSpPr>
          <p:sp>
            <p:nvSpPr>
              <p:cNvPr id="5" name="泪滴形 4"/>
              <p:cNvSpPr/>
              <p:nvPr/>
            </p:nvSpPr>
            <p:spPr>
              <a:xfrm>
                <a:off x="1026094" y="1745965"/>
                <a:ext cx="3366069" cy="3366069"/>
              </a:xfrm>
              <a:prstGeom prst="teardrop">
                <a:avLst/>
              </a:prstGeom>
              <a:solidFill>
                <a:srgbClr val="0F74F8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6" name="椭圆 5"/>
              <p:cNvSpPr/>
              <p:nvPr/>
            </p:nvSpPr>
            <p:spPr>
              <a:xfrm>
                <a:off x="1300415" y="2020286"/>
                <a:ext cx="2817426" cy="281742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1644334" y="2364205"/>
                <a:ext cx="2129589" cy="2129589"/>
              </a:xfrm>
              <a:prstGeom prst="ellipse">
                <a:avLst/>
              </a:prstGeom>
              <a:gradFill>
                <a:gsLst>
                  <a:gs pos="14000">
                    <a:srgbClr val="589EF9"/>
                  </a:gs>
                  <a:gs pos="77000">
                    <a:srgbClr val="0F74F8"/>
                  </a:gs>
                </a:gsLst>
                <a:lin ang="5400000" scaled="0"/>
              </a:gradFill>
              <a:ln>
                <a:noFill/>
              </a:ln>
              <a:effectLst>
                <a:outerShdw blurRad="762000" algn="ctr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</p:grpSp>
        <p:sp>
          <p:nvSpPr>
            <p:cNvPr id="4" name="文本框 20"/>
            <p:cNvSpPr txBox="1">
              <a:spLocks noChangeArrowheads="1"/>
            </p:cNvSpPr>
            <p:nvPr/>
          </p:nvSpPr>
          <p:spPr bwMode="auto">
            <a:xfrm>
              <a:off x="913193" y="307278"/>
              <a:ext cx="4644925" cy="5219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 marR="0" lvl="0" indent="0" defTabSz="1219200" fontAlgn="auto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 kumimoji="0" sz="2800" b="1" i="0" u="none" strike="noStrike" cap="none" spc="0" normalizeH="0" baseline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chemeClr val="tx1"/>
                  </a:solidFill>
                  <a:sym typeface="Arial" panose="020B0604020202020204"/>
                </a:rPr>
                <a:t>资产报销业务操作流程</a:t>
              </a:r>
              <a:endParaRPr lang="zh-CN" altLang="en-US" dirty="0">
                <a:solidFill>
                  <a:schemeClr val="tx1"/>
                </a:solidFill>
                <a:sym typeface="Arial" panose="020B0604020202020204"/>
              </a:endParaRPr>
            </a:p>
          </p:txBody>
        </p:sp>
      </p:grpSp>
      <p:pic>
        <p:nvPicPr>
          <p:cNvPr id="9" name="图片 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5320" y="1936115"/>
            <a:ext cx="10881360" cy="4527550"/>
          </a:xfrm>
          <a:prstGeom prst="rect">
            <a:avLst/>
          </a:prstGeom>
        </p:spPr>
      </p:pic>
    </p:spTree>
  </p:cSld>
  <p:clrMapOvr>
    <a:masterClrMapping/>
  </p:clrMapOvr>
  <p:transition spd="slow" advTm="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/>
        </p:nvGrpSpPr>
        <p:grpSpPr>
          <a:xfrm>
            <a:off x="309716" y="295121"/>
            <a:ext cx="5248402" cy="547534"/>
            <a:chOff x="309716" y="295121"/>
            <a:chExt cx="5248402" cy="547534"/>
          </a:xfrm>
        </p:grpSpPr>
        <p:grpSp>
          <p:nvGrpSpPr>
            <p:cNvPr id="13" name="组合 12"/>
            <p:cNvGrpSpPr/>
            <p:nvPr/>
          </p:nvGrpSpPr>
          <p:grpSpPr>
            <a:xfrm>
              <a:off x="309716" y="295121"/>
              <a:ext cx="547534" cy="547534"/>
              <a:chOff x="1026094" y="1745965"/>
              <a:chExt cx="3366069" cy="3366069"/>
            </a:xfrm>
            <a:effectLst/>
          </p:grpSpPr>
          <p:sp>
            <p:nvSpPr>
              <p:cNvPr id="14" name="泪滴形 13"/>
              <p:cNvSpPr/>
              <p:nvPr/>
            </p:nvSpPr>
            <p:spPr>
              <a:xfrm>
                <a:off x="1026094" y="1745965"/>
                <a:ext cx="3366069" cy="3366069"/>
              </a:xfrm>
              <a:prstGeom prst="teardrop">
                <a:avLst/>
              </a:prstGeom>
              <a:solidFill>
                <a:srgbClr val="0F74F8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1300415" y="2020286"/>
                <a:ext cx="2817426" cy="281742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7" name="椭圆 16"/>
              <p:cNvSpPr/>
              <p:nvPr/>
            </p:nvSpPr>
            <p:spPr>
              <a:xfrm>
                <a:off x="1644334" y="2364205"/>
                <a:ext cx="2129589" cy="2129589"/>
              </a:xfrm>
              <a:prstGeom prst="ellipse">
                <a:avLst/>
              </a:prstGeom>
              <a:gradFill>
                <a:gsLst>
                  <a:gs pos="14000">
                    <a:srgbClr val="589EF9"/>
                  </a:gs>
                  <a:gs pos="77000">
                    <a:srgbClr val="0F74F8"/>
                  </a:gs>
                </a:gsLst>
                <a:lin ang="5400000" scaled="0"/>
              </a:gradFill>
              <a:ln>
                <a:noFill/>
              </a:ln>
              <a:effectLst>
                <a:outerShdw blurRad="762000" algn="ctr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</p:grpSp>
        <p:sp>
          <p:nvSpPr>
            <p:cNvPr id="18" name="文本框 20"/>
            <p:cNvSpPr txBox="1">
              <a:spLocks noChangeArrowheads="1"/>
            </p:cNvSpPr>
            <p:nvPr/>
          </p:nvSpPr>
          <p:spPr bwMode="auto">
            <a:xfrm>
              <a:off x="913193" y="307278"/>
              <a:ext cx="4644925" cy="5219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 marR="0" lvl="0" indent="0" defTabSz="1219200" fontAlgn="auto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 kumimoji="0" sz="2800" b="1" i="0" u="none" strike="noStrike" cap="none" spc="0" normalizeH="0" baseline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chemeClr val="tx1"/>
                  </a:solidFill>
                  <a:sym typeface="Arial" panose="020B0604020202020204"/>
                </a:rPr>
                <a:t>资产报销业务操作流程</a:t>
              </a:r>
              <a:endParaRPr lang="zh-CN" altLang="en-US" dirty="0">
                <a:solidFill>
                  <a:schemeClr val="tx1"/>
                </a:solidFill>
                <a:sym typeface="Arial" panose="020B0604020202020204"/>
              </a:endParaRP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410281" y="983098"/>
            <a:ext cx="11223625" cy="645160"/>
            <a:chOff x="490058" y="1470367"/>
            <a:chExt cx="11223625" cy="645160"/>
          </a:xfrm>
        </p:grpSpPr>
        <p:sp>
          <p:nvSpPr>
            <p:cNvPr id="7" name="矩形: 对角圆角 13"/>
            <p:cNvSpPr/>
            <p:nvPr/>
          </p:nvSpPr>
          <p:spPr>
            <a:xfrm>
              <a:off x="490058" y="1500559"/>
              <a:ext cx="890193" cy="584775"/>
            </a:xfrm>
            <a:prstGeom prst="round2DiagRect">
              <a:avLst>
                <a:gd name="adj1" fmla="val 50000"/>
                <a:gd name="adj2" fmla="val 0"/>
              </a:avLst>
            </a:prstGeom>
            <a:gradFill>
              <a:gsLst>
                <a:gs pos="14000">
                  <a:srgbClr val="589EF9"/>
                </a:gs>
                <a:gs pos="77000">
                  <a:srgbClr val="0F74F8"/>
                </a:gs>
              </a:gsLst>
              <a:lin ang="54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04</a:t>
              </a:r>
              <a:endParaRPr lang="zh-CN" altLang="en-US" sz="2400" b="1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9" name="文本框 8"/>
            <p:cNvSpPr txBox="1"/>
            <p:nvPr/>
          </p:nvSpPr>
          <p:spPr>
            <a:xfrm>
              <a:off x="1543523" y="1470367"/>
              <a:ext cx="10170160" cy="645160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pPr indent="0" fontAlgn="auto">
                <a:lnSpc>
                  <a:spcPct val="100000"/>
                </a:lnSpc>
                <a:buNone/>
              </a:pPr>
              <a:r>
                <a:rPr lang="zh-CN" altLang="en-US" b="1" dirty="0"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跳转到如下界面，上传电子发票并根据实际需要选择</a:t>
              </a:r>
              <a:r>
                <a:rPr lang="en-US" altLang="zh-CN" b="1" dirty="0"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“</a:t>
              </a:r>
              <a:r>
                <a:rPr lang="zh-CN" altLang="en-US" b="1" dirty="0"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冲借款</a:t>
              </a:r>
              <a:r>
                <a:rPr lang="en-US" altLang="zh-CN" b="1" dirty="0"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”“</a:t>
              </a:r>
              <a:r>
                <a:rPr lang="zh-CN" altLang="en-US" b="1" dirty="0"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对公支付</a:t>
              </a:r>
              <a:r>
                <a:rPr lang="en-US" altLang="zh-CN" b="1" dirty="0"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”“</a:t>
              </a:r>
              <a:r>
                <a:rPr lang="zh-CN" altLang="en-US" b="1" dirty="0"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对私支付</a:t>
              </a:r>
              <a:r>
                <a:rPr lang="en-US" altLang="zh-CN" b="1" dirty="0"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”</a:t>
              </a:r>
              <a:r>
                <a:rPr lang="zh-CN" altLang="en-US" b="1" dirty="0"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等支付方式。然后点击</a:t>
              </a:r>
              <a:r>
                <a:rPr lang="en-US" altLang="zh-CN" b="1" dirty="0"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“</a:t>
              </a:r>
              <a:r>
                <a:rPr lang="zh-CN" altLang="en-US" b="1" dirty="0"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下一步（提交线上审批）</a:t>
              </a:r>
              <a:r>
                <a:rPr lang="en-US" altLang="zh-CN" b="1" dirty="0"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”</a:t>
              </a:r>
              <a:r>
                <a:rPr lang="zh-CN" altLang="en-US" b="1" dirty="0"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按钮，后面所有步骤与</a:t>
              </a:r>
              <a:r>
                <a:rPr lang="en-US" altLang="zh-CN" b="1" dirty="0"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“</a:t>
              </a:r>
              <a:r>
                <a:rPr lang="zh-CN" altLang="en-US" b="1" dirty="0"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日常报销</a:t>
              </a:r>
              <a:r>
                <a:rPr lang="en-US" altLang="zh-CN" b="1" dirty="0"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”</a:t>
              </a:r>
              <a:r>
                <a:rPr lang="zh-CN" altLang="en-US" b="1" dirty="0"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模块相同，不再赘述。</a:t>
              </a:r>
              <a:endParaRPr lang="zh-CN" altLang="en-US" b="1" dirty="0">
                <a:solidFill>
                  <a:schemeClr val="tx1"/>
                </a:solidFill>
                <a:latin typeface="Arial" panose="020B0604020202020204"/>
                <a:ea typeface="微软雅黑" panose="020B0503020204020204" charset="-122"/>
                <a:sym typeface="+mn-ea"/>
              </a:endParaRPr>
            </a:p>
          </p:txBody>
        </p:sp>
      </p:grp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00480" y="1813560"/>
            <a:ext cx="10226675" cy="474091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/>
        </p:nvGrpSpPr>
        <p:grpSpPr>
          <a:xfrm>
            <a:off x="309716" y="295121"/>
            <a:ext cx="5248402" cy="547534"/>
            <a:chOff x="309716" y="295121"/>
            <a:chExt cx="5248402" cy="547534"/>
          </a:xfrm>
        </p:grpSpPr>
        <p:grpSp>
          <p:nvGrpSpPr>
            <p:cNvPr id="13" name="组合 12"/>
            <p:cNvGrpSpPr/>
            <p:nvPr/>
          </p:nvGrpSpPr>
          <p:grpSpPr>
            <a:xfrm>
              <a:off x="309716" y="295121"/>
              <a:ext cx="547534" cy="547534"/>
              <a:chOff x="1026094" y="1745965"/>
              <a:chExt cx="3366069" cy="3366069"/>
            </a:xfrm>
            <a:effectLst/>
          </p:grpSpPr>
          <p:sp>
            <p:nvSpPr>
              <p:cNvPr id="14" name="泪滴形 13"/>
              <p:cNvSpPr/>
              <p:nvPr/>
            </p:nvSpPr>
            <p:spPr>
              <a:xfrm>
                <a:off x="1026094" y="1745965"/>
                <a:ext cx="3366069" cy="3366069"/>
              </a:xfrm>
              <a:prstGeom prst="teardrop">
                <a:avLst/>
              </a:prstGeom>
              <a:solidFill>
                <a:srgbClr val="0F74F8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1300415" y="2020286"/>
                <a:ext cx="2817426" cy="281742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7" name="椭圆 16"/>
              <p:cNvSpPr/>
              <p:nvPr/>
            </p:nvSpPr>
            <p:spPr>
              <a:xfrm>
                <a:off x="1644334" y="2364205"/>
                <a:ext cx="2129589" cy="2129589"/>
              </a:xfrm>
              <a:prstGeom prst="ellipse">
                <a:avLst/>
              </a:prstGeom>
              <a:gradFill>
                <a:gsLst>
                  <a:gs pos="14000">
                    <a:srgbClr val="589EF9"/>
                  </a:gs>
                  <a:gs pos="77000">
                    <a:srgbClr val="0F74F8"/>
                  </a:gs>
                </a:gsLst>
                <a:lin ang="5400000" scaled="0"/>
              </a:gradFill>
              <a:ln>
                <a:noFill/>
              </a:ln>
              <a:effectLst>
                <a:outerShdw blurRad="762000" algn="ctr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</p:grpSp>
        <p:sp>
          <p:nvSpPr>
            <p:cNvPr id="18" name="文本框 20"/>
            <p:cNvSpPr txBox="1">
              <a:spLocks noChangeArrowheads="1"/>
            </p:cNvSpPr>
            <p:nvPr/>
          </p:nvSpPr>
          <p:spPr bwMode="auto">
            <a:xfrm>
              <a:off x="913193" y="307278"/>
              <a:ext cx="4644925" cy="5219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 marR="0" lvl="0" indent="0" defTabSz="1219200" fontAlgn="auto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 kumimoji="0" sz="2800" b="1" i="0" u="none" strike="noStrike" cap="none" spc="0" normalizeH="0" baseline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chemeClr val="tx1"/>
                  </a:solidFill>
                  <a:sym typeface="Arial" panose="020B0604020202020204"/>
                </a:rPr>
                <a:t>资产报销业务操作流程</a:t>
              </a:r>
              <a:endParaRPr lang="zh-CN" altLang="en-US" dirty="0">
                <a:solidFill>
                  <a:schemeClr val="tx1"/>
                </a:solidFill>
                <a:sym typeface="Arial" panose="020B0604020202020204"/>
              </a:endParaRP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410281" y="1013290"/>
            <a:ext cx="11223625" cy="1129955"/>
            <a:chOff x="490058" y="1500559"/>
            <a:chExt cx="11223625" cy="1129955"/>
          </a:xfrm>
        </p:grpSpPr>
        <p:sp>
          <p:nvSpPr>
            <p:cNvPr id="7" name="矩形: 对角圆角 13"/>
            <p:cNvSpPr/>
            <p:nvPr/>
          </p:nvSpPr>
          <p:spPr>
            <a:xfrm>
              <a:off x="490058" y="1500559"/>
              <a:ext cx="890193" cy="584775"/>
            </a:xfrm>
            <a:prstGeom prst="round2DiagRect">
              <a:avLst>
                <a:gd name="adj1" fmla="val 50000"/>
                <a:gd name="adj2" fmla="val 0"/>
              </a:avLst>
            </a:prstGeom>
            <a:gradFill>
              <a:gsLst>
                <a:gs pos="14000">
                  <a:srgbClr val="589EF9"/>
                </a:gs>
                <a:gs pos="77000">
                  <a:srgbClr val="0F74F8"/>
                </a:gs>
              </a:gsLst>
              <a:lin ang="54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05</a:t>
              </a:r>
              <a:endParaRPr lang="zh-CN" altLang="en-US" sz="2400" b="1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9" name="文本框 8"/>
            <p:cNvSpPr txBox="1"/>
            <p:nvPr/>
          </p:nvSpPr>
          <p:spPr>
            <a:xfrm>
              <a:off x="1543523" y="1708494"/>
              <a:ext cx="10170160" cy="922020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pPr indent="0" fontAlgn="auto">
                <a:lnSpc>
                  <a:spcPct val="100000"/>
                </a:lnSpc>
                <a:buNone/>
              </a:pPr>
              <a:r>
                <a:rPr lang="zh-CN" altLang="en-US" b="1" dirty="0"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资产报销所需附件：</a:t>
              </a:r>
              <a:endParaRPr lang="zh-CN" altLang="en-US" b="1" dirty="0"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  <a:p>
              <a:pPr indent="0" fontAlgn="auto">
                <a:lnSpc>
                  <a:spcPct val="100000"/>
                </a:lnSpc>
                <a:buNone/>
              </a:pPr>
              <a:r>
                <a:rPr lang="en-US" altLang="zh-CN" b="1" dirty="0"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1.</a:t>
              </a:r>
              <a:r>
                <a:rPr lang="zh-CN" altLang="en-US" b="1" dirty="0"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发票；</a:t>
              </a:r>
              <a:r>
                <a:rPr lang="en-US" altLang="zh-CN" b="1" dirty="0"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2.</a:t>
              </a:r>
              <a:r>
                <a:rPr lang="zh-CN" altLang="en-US" b="1" dirty="0"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沈阳师范大学固定资产验收单，需在领用人签字处、经手人处分别进行签字；</a:t>
              </a:r>
              <a:endParaRPr lang="zh-CN" altLang="en-US" b="1" dirty="0"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  <a:p>
              <a:pPr indent="0" fontAlgn="auto">
                <a:lnSpc>
                  <a:spcPct val="100000"/>
                </a:lnSpc>
                <a:buNone/>
              </a:pPr>
              <a:r>
                <a:rPr lang="en-US" altLang="zh-CN" b="1" dirty="0"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3.</a:t>
              </a:r>
              <a:r>
                <a:rPr lang="zh-CN" altLang="en-US" b="1" dirty="0"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支付记录；</a:t>
              </a:r>
              <a:r>
                <a:rPr lang="en-US" altLang="zh-CN" b="1" dirty="0"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4.</a:t>
              </a:r>
              <a:r>
                <a:rPr lang="zh-CN" altLang="en-US" b="1" dirty="0"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情况说明；</a:t>
              </a:r>
              <a:r>
                <a:rPr lang="en-US" altLang="zh-CN" b="1" dirty="0"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5.</a:t>
              </a:r>
              <a:r>
                <a:rPr lang="zh-CN" altLang="en-US" b="1" dirty="0"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合同等相关资料。</a:t>
              </a:r>
              <a:endParaRPr lang="zh-CN" altLang="en-US" b="1" dirty="0">
                <a:solidFill>
                  <a:schemeClr val="tx1"/>
                </a:solidFill>
                <a:latin typeface="Arial" panose="020B0604020202020204"/>
                <a:ea typeface="微软雅黑" panose="020B0503020204020204" charset="-122"/>
                <a:sym typeface="+mn-ea"/>
              </a:endParaRP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63040" y="2477135"/>
            <a:ext cx="9231630" cy="3724275"/>
          </a:xfrm>
          <a:prstGeom prst="rect">
            <a:avLst/>
          </a:prstGeom>
          <a:noFill/>
          <a:ln>
            <a:noFill/>
          </a:ln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SLIDE_TYPE" val="text"/>
  <p:tag name="KSO_WM_BEAUTIFY_FLAG" val="#wm#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TEMPLATE_INDEX" val="20236005"/>
  <p:tag name="KSO_WM_TEMPLATE_CATEGORY" val="custom"/>
  <p:tag name="KSO_WM_SLIDE_INDEX" val="8"/>
  <p:tag name="KSO_WM_SLIDE_ID" val="custom20236005_8"/>
  <p:tag name="KSO_WM_TEMPLATE_MASTER_TYPE" val="0"/>
  <p:tag name="KSO_WM_SLIDE_LAYOUT" val="a_f"/>
  <p:tag name="KSO_WM_SLIDE_LAYOUT_CNT" val="1_1"/>
  <p:tag name="KSO_WM_SLIDE_SIZE" val="850*457"/>
  <p:tag name="KSO_WM_SLIDE_POSITION" val="54*28"/>
</p:tagLst>
</file>

<file path=ppt/tags/tag2.xml><?xml version="1.0" encoding="utf-8"?>
<p:tagLst xmlns:p="http://schemas.openxmlformats.org/presentationml/2006/main">
  <p:tag name="KSO_WM_SLIDE_TYPE" val="text"/>
  <p:tag name="KSO_WM_BEAUTIFY_FLAG" val="#wm#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TEMPLATE_INDEX" val="20236005"/>
  <p:tag name="KSO_WM_TEMPLATE_CATEGORY" val="custom"/>
  <p:tag name="KSO_WM_SLIDE_INDEX" val="8"/>
  <p:tag name="KSO_WM_SLIDE_ID" val="custom20236005_8"/>
  <p:tag name="KSO_WM_TEMPLATE_MASTER_TYPE" val="0"/>
  <p:tag name="KSO_WM_SLIDE_LAYOUT" val="a_f"/>
  <p:tag name="KSO_WM_SLIDE_LAYOUT_CNT" val="1_1"/>
  <p:tag name="KSO_WM_SLIDE_SIZE" val="850*457"/>
  <p:tag name="KSO_WM_SLIDE_POSITION" val="54*28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407</Words>
  <Application>WPS 演示</Application>
  <PresentationFormat>宽屏</PresentationFormat>
  <Paragraphs>37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宋体</vt:lpstr>
      <vt:lpstr>Wingdings</vt:lpstr>
      <vt:lpstr>Arial Unicode MS</vt:lpstr>
      <vt:lpstr>Calibri</vt:lpstr>
      <vt:lpstr>微软雅黑</vt:lpstr>
      <vt:lpstr>Arial</vt:lpstr>
      <vt:lpstr>汉真广标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杨蔚屏</dc:creator>
  <cp:lastModifiedBy>WPS_1627011372</cp:lastModifiedBy>
  <cp:revision>3</cp:revision>
  <dcterms:created xsi:type="dcterms:W3CDTF">2023-08-09T12:44:00Z</dcterms:created>
  <dcterms:modified xsi:type="dcterms:W3CDTF">2025-05-27T04:39:51Z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2052-12.1.0.21171</vt:lpwstr>
  </property>
</Properties>
</file>