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PS" initials="W" lastIdx="1" clrIdx="0"/>
  <p:cmAuthor id="466866996" name="Sofia" initials="S" lastIdx="1" clrIdx="2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图标&#10;&#10;描述已自动生成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2" name="组合 21"/>
          <p:cNvGrpSpPr/>
          <p:nvPr/>
        </p:nvGrpSpPr>
        <p:grpSpPr>
          <a:xfrm>
            <a:off x="1738466" y="2019146"/>
            <a:ext cx="2819708" cy="2819708"/>
            <a:chOff x="1026094" y="1745965"/>
            <a:chExt cx="3366069" cy="3366069"/>
          </a:xfrm>
        </p:grpSpPr>
        <p:grpSp>
          <p:nvGrpSpPr>
            <p:cNvPr id="23" name="组合 22"/>
            <p:cNvGrpSpPr/>
            <p:nvPr/>
          </p:nvGrpSpPr>
          <p:grpSpPr>
            <a:xfrm>
              <a:off x="1026094" y="1745965"/>
              <a:ext cx="3366069" cy="3366069"/>
              <a:chOff x="1026094" y="1745965"/>
              <a:chExt cx="3366069" cy="3366069"/>
            </a:xfrm>
          </p:grpSpPr>
          <p:sp>
            <p:nvSpPr>
              <p:cNvPr id="26" name="矩形: 对角圆角 25"/>
              <p:cNvSpPr/>
              <p:nvPr/>
            </p:nvSpPr>
            <p:spPr>
              <a:xfrm>
                <a:off x="1026094" y="1745965"/>
                <a:ext cx="3366069" cy="3366069"/>
              </a:xfrm>
              <a:prstGeom prst="round2DiagRect">
                <a:avLst/>
              </a:prstGeom>
              <a:solidFill>
                <a:srgbClr val="0F74F8"/>
              </a:soli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27" name="椭圆 26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24" name="文本框 23"/>
            <p:cNvSpPr txBox="1"/>
            <p:nvPr/>
          </p:nvSpPr>
          <p:spPr>
            <a:xfrm>
              <a:off x="2023328" y="2772293"/>
              <a:ext cx="1371600" cy="11006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5400" b="1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壹</a:t>
              </a:r>
              <a:endParaRPr lang="zh-CN" altLang="en-US" sz="5400" b="1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</p:grpSp>
      <p:sp>
        <p:nvSpPr>
          <p:cNvPr id="29" name="文本框 20"/>
          <p:cNvSpPr txBox="1">
            <a:spLocks noChangeArrowheads="1"/>
          </p:cNvSpPr>
          <p:nvPr/>
        </p:nvSpPr>
        <p:spPr bwMode="auto">
          <a:xfrm>
            <a:off x="4976996" y="2878987"/>
            <a:ext cx="4505528" cy="92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lvl="0" algn="ctr" defTabSz="121920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zh-CN" altLang="en-US" sz="5400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系统登录</a:t>
            </a:r>
            <a:endParaRPr lang="zh-CN" altLang="en-US" sz="5400" b="1" dirty="0">
              <a:solidFill>
                <a:schemeClr val="tx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p:transition spd="med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3103606" cy="547534"/>
            <a:chOff x="309716" y="295121"/>
            <a:chExt cx="3103606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250012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系统登录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583483" y="1005858"/>
            <a:ext cx="11068050" cy="1087755"/>
            <a:chOff x="580519" y="1452113"/>
            <a:chExt cx="11068050" cy="1087755"/>
          </a:xfrm>
        </p:grpSpPr>
        <p:sp>
          <p:nvSpPr>
            <p:cNvPr id="15" name="矩形 14"/>
            <p:cNvSpPr/>
            <p:nvPr/>
          </p:nvSpPr>
          <p:spPr>
            <a:xfrm>
              <a:off x="1339344" y="1498468"/>
              <a:ext cx="10309225" cy="1041400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indent="0" fontAlgn="auto"/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校园网环境下（学校内）登陆统一身份认证平台，网站地址：</a:t>
              </a:r>
              <a:r>
                <a:rPr lang="en-US" altLang="zh-CN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http://cwcxt.synu.edu.cn/dlpt/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，输入用户名、密码、验证码（用户名为职工号，密码为财务网站查询密码，如果未修改过，初始密码为身份证后六位）具体界面如下图。</a:t>
              </a:r>
              <a:endParaRPr lang="zh-CN" altLang="en-US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+mn-ea"/>
              </a:endParaRPr>
            </a:p>
          </p:txBody>
        </p:sp>
        <p:grpSp>
          <p:nvGrpSpPr>
            <p:cNvPr id="3" name="组合 2"/>
            <p:cNvGrpSpPr/>
            <p:nvPr/>
          </p:nvGrpSpPr>
          <p:grpSpPr>
            <a:xfrm>
              <a:off x="580519" y="1452113"/>
              <a:ext cx="665348" cy="553778"/>
              <a:chOff x="580519" y="1452113"/>
              <a:chExt cx="665348" cy="553778"/>
            </a:xfrm>
          </p:grpSpPr>
          <p:sp>
            <p:nvSpPr>
              <p:cNvPr id="14" name="矩形: 圆角 13"/>
              <p:cNvSpPr/>
              <p:nvPr/>
            </p:nvSpPr>
            <p:spPr>
              <a:xfrm rot="2700000">
                <a:off x="636304" y="1452113"/>
                <a:ext cx="553778" cy="553778"/>
              </a:xfrm>
              <a:prstGeom prst="roundRect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6" name="文本框 15"/>
              <p:cNvSpPr txBox="1"/>
              <p:nvPr/>
            </p:nvSpPr>
            <p:spPr>
              <a:xfrm>
                <a:off x="580519" y="1482781"/>
                <a:ext cx="665348" cy="4924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2600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charset="-122"/>
                    <a:sym typeface="Arial" panose="020B0604020202020204"/>
                  </a:rPr>
                  <a:t>01</a:t>
                </a:r>
                <a:endParaRPr lang="zh-CN" altLang="en-US" sz="26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</p:grpSp>
      <p:pic>
        <p:nvPicPr>
          <p:cNvPr id="5" name="图片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426210" y="2094230"/>
            <a:ext cx="9448165" cy="46285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0">
        <p:checker/>
      </p:transition>
    </mc:Choice>
    <mc:Fallback>
      <p:transition spd="slow" advTm="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309716" y="295121"/>
            <a:ext cx="3103606" cy="547534"/>
            <a:chOff x="309716" y="295121"/>
            <a:chExt cx="3103606" cy="547534"/>
          </a:xfrm>
        </p:grpSpPr>
        <p:grpSp>
          <p:nvGrpSpPr>
            <p:cNvPr id="7" name="组合 6"/>
            <p:cNvGrpSpPr/>
            <p:nvPr/>
          </p:nvGrpSpPr>
          <p:grpSpPr>
            <a:xfrm>
              <a:off x="309716" y="295121"/>
              <a:ext cx="547534" cy="547534"/>
              <a:chOff x="1026094" y="1745965"/>
              <a:chExt cx="3366069" cy="3366069"/>
            </a:xfrm>
            <a:effectLst/>
          </p:grpSpPr>
          <p:sp>
            <p:nvSpPr>
              <p:cNvPr id="9" name="泪滴形 8"/>
              <p:cNvSpPr/>
              <p:nvPr/>
            </p:nvSpPr>
            <p:spPr>
              <a:xfrm>
                <a:off x="1026094" y="1745965"/>
                <a:ext cx="3366069" cy="3366069"/>
              </a:xfrm>
              <a:prstGeom prst="teardrop">
                <a:avLst/>
              </a:prstGeom>
              <a:solidFill>
                <a:srgbClr val="0F74F8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0" name="椭圆 9"/>
              <p:cNvSpPr/>
              <p:nvPr/>
            </p:nvSpPr>
            <p:spPr>
              <a:xfrm>
                <a:off x="1300415" y="2020286"/>
                <a:ext cx="2817426" cy="281742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1644334" y="2364205"/>
                <a:ext cx="2129589" cy="2129589"/>
              </a:xfrm>
              <a:prstGeom prst="ellipse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  <p:sp>
          <p:nvSpPr>
            <p:cNvPr id="12" name="文本框 20"/>
            <p:cNvSpPr txBox="1">
              <a:spLocks noChangeArrowheads="1"/>
            </p:cNvSpPr>
            <p:nvPr/>
          </p:nvSpPr>
          <p:spPr bwMode="auto">
            <a:xfrm>
              <a:off x="913193" y="307278"/>
              <a:ext cx="250012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marR="0" lvl="0" indent="0" defTabSz="1219200" fontAlgn="auto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defRPr kumimoji="0" sz="2800" b="1" i="0" u="none" strike="noStrike" cap="none" spc="0" normalizeH="0" baseline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 panose="020B0604020202020204"/>
                  <a:ea typeface="微软雅黑" panose="020B0503020204020204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latin typeface="Calibri" panose="020F050202020403020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latin typeface="Calibri" panose="020F050202020403020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latin typeface="Calibri" panose="020F050202020403020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chemeClr val="tx1"/>
                  </a:solidFill>
                  <a:sym typeface="Arial" panose="020B0604020202020204"/>
                </a:rPr>
                <a:t>系统登录</a:t>
              </a:r>
              <a:endParaRPr lang="zh-CN" altLang="en-US" dirty="0">
                <a:solidFill>
                  <a:schemeClr val="tx1"/>
                </a:solidFill>
                <a:sym typeface="Arial" panose="020B0604020202020204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18490" y="1010285"/>
            <a:ext cx="11075670" cy="691515"/>
            <a:chOff x="580519" y="1452113"/>
            <a:chExt cx="11495405" cy="691515"/>
          </a:xfrm>
        </p:grpSpPr>
        <p:sp>
          <p:nvSpPr>
            <p:cNvPr id="14" name="矩形 13"/>
            <p:cNvSpPr/>
            <p:nvPr/>
          </p:nvSpPr>
          <p:spPr>
            <a:xfrm>
              <a:off x="1363474" y="1498468"/>
              <a:ext cx="10712450" cy="6451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l"/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点击</a:t>
              </a:r>
              <a:r>
                <a:rPr lang="en-US" altLang="zh-CN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“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修改密码</a:t>
              </a:r>
              <a:r>
                <a:rPr lang="en-US" altLang="zh-CN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”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+mn-ea"/>
                </a:rPr>
                <a:t>，可将密码重置为8-16位，包含数字、大小写字母以及特殊字符的新密码，修改完毕后，重新登录系统，具体界面如下图</a:t>
              </a:r>
              <a:r>
                <a:rPr lang="zh-CN" altLang="en-US" b="1" dirty="0">
                  <a:solidFill>
                    <a:schemeClr val="tx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rPr>
                <a:t>。</a:t>
              </a:r>
              <a:endParaRPr lang="zh-CN" altLang="en-US" b="1" dirty="0">
                <a:solidFill>
                  <a:schemeClr val="tx1"/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grpSp>
          <p:nvGrpSpPr>
            <p:cNvPr id="15" name="组合 14"/>
            <p:cNvGrpSpPr/>
            <p:nvPr/>
          </p:nvGrpSpPr>
          <p:grpSpPr>
            <a:xfrm>
              <a:off x="580519" y="1452113"/>
              <a:ext cx="665348" cy="553778"/>
              <a:chOff x="580519" y="1452113"/>
              <a:chExt cx="665348" cy="553778"/>
            </a:xfrm>
          </p:grpSpPr>
          <p:sp>
            <p:nvSpPr>
              <p:cNvPr id="16" name="矩形: 圆角 15"/>
              <p:cNvSpPr/>
              <p:nvPr/>
            </p:nvSpPr>
            <p:spPr>
              <a:xfrm rot="2700000">
                <a:off x="636304" y="1452113"/>
                <a:ext cx="553778" cy="553778"/>
              </a:xfrm>
              <a:prstGeom prst="roundRect">
                <a:avLst/>
              </a:prstGeom>
              <a:gradFill>
                <a:gsLst>
                  <a:gs pos="14000">
                    <a:srgbClr val="589EF9"/>
                  </a:gs>
                  <a:gs pos="77000">
                    <a:srgbClr val="0F74F8"/>
                  </a:gs>
                </a:gsLst>
                <a:lin ang="5400000" scaled="0"/>
              </a:gradFill>
              <a:ln>
                <a:noFill/>
              </a:ln>
              <a:effectLst>
                <a:outerShdw blurRad="762000" algn="ctr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solidFill>
                    <a:prstClr val="white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580519" y="1482781"/>
                <a:ext cx="665348" cy="4914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zh-CN" sz="2600" dirty="0">
                    <a:solidFill>
                      <a:schemeClr val="bg1"/>
                    </a:solidFill>
                    <a:latin typeface="Arial" panose="020B0604020202020204"/>
                    <a:ea typeface="微软雅黑" panose="020B0503020204020204" charset="-122"/>
                    <a:sym typeface="Arial" panose="020B0604020202020204"/>
                  </a:rPr>
                  <a:t>02</a:t>
                </a:r>
                <a:endParaRPr lang="zh-CN" altLang="en-US" sz="26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sym typeface="Arial" panose="020B0604020202020204"/>
                </a:endParaRPr>
              </a:p>
            </p:txBody>
          </p:sp>
        </p:grpSp>
      </p:grpSp>
      <p:pic>
        <p:nvPicPr>
          <p:cNvPr id="6" name="图片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95325" y="1927225"/>
            <a:ext cx="10655935" cy="46234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0">
        <p14:flythrough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INDEX" val="4"/>
  <p:tag name="KSO_WM_UNIT_TYPE" val="d"/>
  <p:tag name="KSO_WM_BEAUTIFY_FLAG" val="#wm#"/>
</p:tagLst>
</file>

<file path=ppt/tags/tag2.xml><?xml version="1.0" encoding="utf-8"?>
<p:tagLst xmlns:p="http://schemas.openxmlformats.org/presentationml/2006/main">
  <p:tag name="KSO_WM_UNIT_INDEX" val="4"/>
  <p:tag name="KSO_WM_UNIT_TYPE" val="d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WPS 演示</Application>
  <PresentationFormat>宽屏</PresentationFormat>
  <Paragraphs>16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Calibri</vt:lpstr>
      <vt:lpstr>微软雅黑</vt:lpstr>
      <vt:lpstr>Arial</vt:lpstr>
      <vt:lpstr>WPS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杨蔚屏</dc:creator>
  <cp:lastModifiedBy>WPS_1627011372</cp:lastModifiedBy>
  <cp:revision>3</cp:revision>
  <dcterms:created xsi:type="dcterms:W3CDTF">2023-08-09T12:44:00Z</dcterms:created>
  <dcterms:modified xsi:type="dcterms:W3CDTF">2025-05-27T04:30:16Z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2052-12.1.0.21171</vt:lpwstr>
  </property>
</Properties>
</file>