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466866996" name="Sofia" initials="S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个人收入申报系统主要用于申报学生劳务费、校内人员其他工薪收入、校外人员劳务费：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之前是月初与工资同时发放上月的其他收入，</a:t>
            </a:r>
            <a:endParaRPr lang="zh-CN" altLang="en-US" b="1" dirty="0"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从即日起开始，已投递完的不需要补盖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之前是月初与工资同时发放上月的其他收入，</a:t>
            </a:r>
            <a:endParaRPr lang="zh-CN" altLang="en-US" b="1" dirty="0"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从即日起开始，已投递完的不需要补盖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38466" y="2019146"/>
            <a:ext cx="2819708" cy="2819708"/>
            <a:chOff x="1026094" y="1745965"/>
            <a:chExt cx="3366069" cy="33660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6094" y="1745965"/>
              <a:ext cx="3366069" cy="3366069"/>
              <a:chOff x="1026094" y="1745965"/>
              <a:chExt cx="3366069" cy="3366069"/>
            </a:xfrm>
          </p:grpSpPr>
          <p:sp>
            <p:nvSpPr>
              <p:cNvPr id="13" name="矩形: 对角圆角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round2DiagRect">
                <a:avLst/>
              </a:prstGeom>
              <a:solidFill>
                <a:srgbClr val="0F74F8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23328" y="2859576"/>
              <a:ext cx="1371600" cy="110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zh-CN" altLang="en-US" sz="5400" dirty="0">
                  <a:sym typeface="Arial" panose="020B0604020202020204"/>
                </a:rPr>
                <a:t>柒</a:t>
              </a:r>
              <a:endParaRPr lang="zh-CN" altLang="en-US" sz="5400" dirty="0">
                <a:sym typeface="Arial" panose="020B0604020202020204"/>
              </a:endParaRPr>
            </a:p>
          </p:txBody>
        </p:sp>
      </p:grp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4558174" y="2437977"/>
            <a:ext cx="6567026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tx1"/>
                </a:solidFill>
                <a:sym typeface="+mn-ea"/>
              </a:rPr>
              <a:t>个人收入申报</a:t>
            </a:r>
            <a:endParaRPr lang="zh-CN" altLang="en-US" sz="5400" dirty="0">
              <a:solidFill>
                <a:schemeClr val="tx1"/>
              </a:solidFill>
              <a:sym typeface="+mn-ea"/>
            </a:endParaRPr>
          </a:p>
          <a:p>
            <a:r>
              <a:rPr lang="zh-CN" altLang="en-US" sz="5400" dirty="0">
                <a:solidFill>
                  <a:schemeClr val="tx1"/>
                </a:solidFill>
                <a:sym typeface="+mn-ea"/>
              </a:rPr>
              <a:t>操作流程</a:t>
            </a:r>
            <a:endParaRPr lang="zh-CN" altLang="en-US" sz="5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139825"/>
            <a:ext cx="10582910" cy="564705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第四步：录入完毕后可进行附件上传，信息无误后点击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提交审批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，如若发现人员明细填报有误可点击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上一步：编辑发放信息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 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0" y="2070735"/>
            <a:ext cx="10683240" cy="4585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5995" y="1101090"/>
            <a:ext cx="10520045" cy="48736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第五步：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查看已提交单据。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点击“学生劳务申报”下的“学生劳务发放管理-单”。点击物流流程“查看”可查看审批状态；点击“更多操作”，可进行删除、打印等操作。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395220"/>
            <a:ext cx="5059045" cy="3678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395220"/>
            <a:ext cx="5523865" cy="3678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8535" y="1311910"/>
            <a:ext cx="1049210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校内人员其他工薪收入申报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，较之前有较大改变，变化后项目负责人可在固定时间直接在网报平台申报。具体情况如下：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1.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校内人员其他工薪收入网报平台申报时间是在工资发放之后，即月初发放本月工资，开资后再发放其他收入，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每月工资发放完毕后至当月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22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号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可在网报平台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个人收入申报系统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校内人员其他工薪收入申报中提交，每次填报只申报一个经费项目，其他工薪收入发放表审批完需在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23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前投入投递箱中。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2.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计税方式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与</a:t>
            </a:r>
            <a:r>
              <a:rPr lang="zh-CN" altLang="en-US" sz="1800" b="1" dirty="0" smtClean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工资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合并计</a:t>
            </a:r>
            <a:r>
              <a:rPr lang="zh-CN" altLang="en-US" sz="1800" b="1" dirty="0" smtClean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税，按全年超额累进税率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计税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，即每次发放其他收入均与工资合并计税，在申报时填写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税前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金额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除科研经费外，其余所有项目经费申报校内人员个人收入，发放表均需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加盖部门公章，公章请勿遮挡二维码及报销单上的信息。</a:t>
            </a:r>
            <a:endParaRPr lang="zh-CN" altLang="en-US" sz="18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发放表领取人处需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签字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76910" y="3468370"/>
          <a:ext cx="1084389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/>
                <a:gridCol w="4699635"/>
                <a:gridCol w="2028825"/>
                <a:gridCol w="293560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级数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全年应纳税所得额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税率（</a:t>
                      </a:r>
                      <a:r>
                        <a:rPr lang="en-US" altLang="zh-CN"/>
                        <a:t>%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速算扣除数</a:t>
                      </a:r>
                      <a:endParaRPr lang="zh-CN" altLang="en-US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不超过</a:t>
                      </a:r>
                      <a:r>
                        <a:rPr lang="en-US" altLang="zh-CN"/>
                        <a:t>36000</a:t>
                      </a:r>
                      <a:r>
                        <a:rPr lang="zh-CN" altLang="en-US"/>
                        <a:t>元的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超过</a:t>
                      </a:r>
                      <a:r>
                        <a:rPr lang="en-US" altLang="zh-CN"/>
                        <a:t>36000</a:t>
                      </a:r>
                      <a:r>
                        <a:rPr lang="zh-CN" altLang="en-US"/>
                        <a:t>元至</a:t>
                      </a:r>
                      <a:r>
                        <a:rPr lang="en-US" altLang="zh-CN"/>
                        <a:t>144000</a:t>
                      </a:r>
                      <a:r>
                        <a:rPr lang="zh-CN" altLang="en-US"/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2520=36000*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10%-3%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超过</a:t>
                      </a:r>
                      <a:r>
                        <a:rPr lang="en-US" altLang="zh-CN" sz="1800">
                          <a:sym typeface="+mn-ea"/>
                        </a:rPr>
                        <a:t>144000</a:t>
                      </a:r>
                      <a:r>
                        <a:rPr lang="zh-CN" altLang="en-US" sz="1800">
                          <a:sym typeface="+mn-ea"/>
                        </a:rPr>
                        <a:t>元至</a:t>
                      </a:r>
                      <a:r>
                        <a:rPr lang="en-US" altLang="zh-CN" sz="1800">
                          <a:sym typeface="+mn-ea"/>
                        </a:rPr>
                        <a:t>300000</a:t>
                      </a:r>
                      <a:r>
                        <a:rPr lang="zh-CN" altLang="en-US" sz="1800">
                          <a:sym typeface="+mn-ea"/>
                        </a:rPr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16920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超过</a:t>
                      </a:r>
                      <a:r>
                        <a:rPr lang="en-US" altLang="zh-CN" sz="1800">
                          <a:sym typeface="+mn-ea"/>
                        </a:rPr>
                        <a:t>300000</a:t>
                      </a:r>
                      <a:r>
                        <a:rPr lang="zh-CN" altLang="en-US" sz="1800">
                          <a:sym typeface="+mn-ea"/>
                        </a:rPr>
                        <a:t>元至</a:t>
                      </a:r>
                      <a:r>
                        <a:rPr lang="en-US" altLang="zh-CN" sz="1800">
                          <a:sym typeface="+mn-ea"/>
                        </a:rPr>
                        <a:t>420000</a:t>
                      </a:r>
                      <a:r>
                        <a:rPr lang="zh-CN" altLang="en-US" sz="1800">
                          <a:sym typeface="+mn-ea"/>
                        </a:rPr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31920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超过</a:t>
                      </a:r>
                      <a:r>
                        <a:rPr lang="en-US" altLang="zh-CN" sz="1800">
                          <a:sym typeface="+mn-ea"/>
                        </a:rPr>
                        <a:t>420000</a:t>
                      </a:r>
                      <a:r>
                        <a:rPr lang="zh-CN" altLang="en-US" sz="1800">
                          <a:sym typeface="+mn-ea"/>
                        </a:rPr>
                        <a:t>元至</a:t>
                      </a:r>
                      <a:r>
                        <a:rPr lang="en-US" altLang="zh-CN" sz="1800">
                          <a:sym typeface="+mn-ea"/>
                        </a:rPr>
                        <a:t>660000</a:t>
                      </a:r>
                      <a:r>
                        <a:rPr lang="zh-CN" altLang="en-US" sz="1800">
                          <a:sym typeface="+mn-ea"/>
                        </a:rPr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52920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超过</a:t>
                      </a:r>
                      <a:r>
                        <a:rPr lang="en-US" altLang="zh-CN" sz="1800">
                          <a:sym typeface="+mn-ea"/>
                        </a:rPr>
                        <a:t>660000</a:t>
                      </a:r>
                      <a:r>
                        <a:rPr lang="zh-CN" altLang="en-US" sz="1800">
                          <a:sym typeface="+mn-ea"/>
                        </a:rPr>
                        <a:t>元至</a:t>
                      </a:r>
                      <a:r>
                        <a:rPr lang="en-US" altLang="zh-CN" sz="1800">
                          <a:sym typeface="+mn-ea"/>
                        </a:rPr>
                        <a:t>960000</a:t>
                      </a:r>
                      <a:r>
                        <a:rPr lang="zh-CN" altLang="en-US" sz="1800">
                          <a:sym typeface="+mn-ea"/>
                        </a:rPr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85920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超过</a:t>
                      </a:r>
                      <a:r>
                        <a:rPr lang="en-US" altLang="zh-CN"/>
                        <a:t>960000</a:t>
                      </a:r>
                      <a:r>
                        <a:rPr lang="zh-CN" altLang="en-US"/>
                        <a:t>元的部分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181920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内容占位符 2"/>
          <p:cNvSpPr>
            <a:spLocks noGrp="1"/>
          </p:cNvSpPr>
          <p:nvPr/>
        </p:nvSpPr>
        <p:spPr>
          <a:xfrm rot="10800000" flipV="1">
            <a:off x="5097780" y="6394450"/>
            <a:ext cx="2588260" cy="305435"/>
          </a:xfrm>
          <a:prstGeom prst="rect">
            <a:avLst/>
          </a:prstGeom>
        </p:spPr>
        <p:txBody>
          <a:bodyPr vert="horz" wrap="square" lIns="0" tIns="0" rIns="0" bIns="0" rtlCol="0">
            <a:normAutofit fontScale="875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latin typeface="Arial" panose="020B0604020202020204"/>
                <a:ea typeface="微软雅黑" panose="020B0503020204020204" charset="-122"/>
              </a:rPr>
              <a:t>个人所得税税率表</a:t>
            </a:r>
            <a:endParaRPr lang="zh-CN" altLang="en-US" sz="1800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76910" y="1514474"/>
          <a:ext cx="10834370" cy="201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60"/>
                <a:gridCol w="966470"/>
                <a:gridCol w="923290"/>
                <a:gridCol w="1053465"/>
                <a:gridCol w="1026160"/>
                <a:gridCol w="1185545"/>
                <a:gridCol w="1992630"/>
                <a:gridCol w="862330"/>
                <a:gridCol w="210312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月份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①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工资、绩效</a:t>
                      </a:r>
                      <a:r>
                        <a:rPr lang="zh-CN" altLang="en-US" sz="1600"/>
                        <a:t>津贴等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②</a:t>
                      </a:r>
                      <a:r>
                        <a:rPr lang="zh-CN" altLang="en-US" sz="1600"/>
                        <a:t>其他收入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③</a:t>
                      </a:r>
                      <a:r>
                        <a:rPr lang="zh-CN" altLang="en-US" sz="1200"/>
                        <a:t>全年扣减</a:t>
                      </a:r>
                      <a:r>
                        <a:rPr lang="en-US" altLang="zh-CN" sz="1200"/>
                        <a:t>60000</a:t>
                      </a:r>
                      <a:r>
                        <a:rPr lang="zh-CN" altLang="en-US" sz="1200"/>
                        <a:t>元，每月扣减</a:t>
                      </a:r>
                      <a:r>
                        <a:rPr lang="en-US" altLang="zh-CN" sz="1200"/>
                        <a:t>5000</a:t>
                      </a:r>
                      <a:r>
                        <a:rPr lang="zh-CN" altLang="en-US" sz="1200"/>
                        <a:t>元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④</a:t>
                      </a:r>
                      <a:r>
                        <a:rPr lang="zh-CN" altLang="en-US" sz="1200"/>
                        <a:t>专项附加扣除及三险一金（养老、医疗、职业）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⑤</a:t>
                      </a:r>
                      <a:r>
                        <a:rPr lang="zh-CN" altLang="en-US" sz="1200">
                          <a:sym typeface="+mn-ea"/>
                        </a:rPr>
                        <a:t>应纳税所得额</a:t>
                      </a:r>
                      <a:r>
                        <a:rPr lang="en-US" altLang="zh-CN" sz="1200">
                          <a:sym typeface="+mn-ea"/>
                        </a:rPr>
                        <a:t>=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①</a:t>
                      </a:r>
                      <a:r>
                        <a:rPr lang="en-US" altLang="zh-CN" sz="1200">
                          <a:sym typeface="+mn-ea"/>
                        </a:rPr>
                        <a:t>+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②</a:t>
                      </a:r>
                      <a:r>
                        <a:rPr lang="en-US" altLang="zh-CN" sz="1200">
                          <a:sym typeface="+mn-ea"/>
                        </a:rPr>
                        <a:t>-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③</a:t>
                      </a:r>
                      <a:r>
                        <a:rPr lang="en-US" altLang="zh-CN" sz="1200">
                          <a:sym typeface="+mn-ea"/>
                        </a:rPr>
                        <a:t>-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④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⑥</a:t>
                      </a:r>
                      <a:r>
                        <a:rPr lang="zh-CN" altLang="en-US" sz="1600"/>
                        <a:t>应纳税额</a:t>
                      </a:r>
                      <a:r>
                        <a:rPr lang="en-US" altLang="zh-CN" sz="1600"/>
                        <a:t>=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⑤</a:t>
                      </a:r>
                      <a:r>
                        <a:rPr lang="en-US" altLang="zh-CN" sz="1600"/>
                        <a:t>*</a:t>
                      </a:r>
                      <a:r>
                        <a:rPr lang="zh-CN" altLang="en-US" sz="1600"/>
                        <a:t>税率</a:t>
                      </a:r>
                      <a:r>
                        <a:rPr lang="en-US" altLang="zh-CN" sz="1600"/>
                        <a:t>-</a:t>
                      </a:r>
                      <a:r>
                        <a:rPr lang="zh-CN" altLang="en-US" sz="1600"/>
                        <a:t>速算扣除数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⑦</a:t>
                      </a:r>
                      <a:r>
                        <a:rPr lang="zh-CN" altLang="en-US" sz="1600"/>
                        <a:t>速算扣除数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⑧</a:t>
                      </a:r>
                      <a:r>
                        <a:rPr lang="zh-CN" altLang="en-US" sz="1600"/>
                        <a:t>本次应纳税额</a:t>
                      </a:r>
                      <a:endParaRPr lang="zh-CN" altLang="en-US" sz="1600"/>
                    </a:p>
                  </a:txBody>
                  <a:tcPr anchor="ctr"/>
                </a:tc>
              </a:tr>
              <a:tr h="553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月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20000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5000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13000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13000*3%=390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390</a:t>
                      </a:r>
                      <a:endParaRPr lang="en-US" altLang="zh-CN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50000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5000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2000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63000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63000*10</a:t>
                      </a:r>
                      <a:r>
                        <a:rPr lang="en-US" altLang="zh-CN" dirty="0"/>
                        <a:t>%-</a:t>
                      </a:r>
                      <a:r>
                        <a:rPr lang="en-US" altLang="zh-CN" dirty="0" smtClean="0"/>
                        <a:t>2520=3780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2520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3780-390=3390</a:t>
                      </a:r>
                      <a:endParaRPr lang="en-US" altLang="zh-CN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15645" y="1063624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个税计算示例：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9515" y="1240790"/>
            <a:ext cx="10656570" cy="88709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校内人员其他工薪收入网报操作步骤如下：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点击“校内人员其他工薪收入申报”下的“其他工薪收入发放录入-单”,进入“发放类型选择”界面。</a:t>
            </a:r>
            <a:endParaRPr lang="zh-CN" altLang="en-US" sz="1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2249170"/>
            <a:ext cx="9970770" cy="3650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6155" y="1160145"/>
            <a:ext cx="10509885" cy="75247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第一步：发放类型及支付方式选择。点击发放类型选择（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发放类型说明见右下明细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），在弹框中选中本次发放的其他工薪收入的发放类型，单击“填写申报表”。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054860"/>
            <a:ext cx="10582910" cy="1527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: 单圆角 6"/>
          <p:cNvSpPr/>
          <p:nvPr/>
        </p:nvSpPr>
        <p:spPr>
          <a:xfrm>
            <a:off x="4599305" y="6205220"/>
            <a:ext cx="851535" cy="282575"/>
          </a:xfrm>
          <a:prstGeom prst="round1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3582670"/>
            <a:ext cx="5267960" cy="321119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79820" y="3582670"/>
            <a:ext cx="5316220" cy="32111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295" y="1160780"/>
            <a:ext cx="10532745" cy="501459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第二步：经费项目选择。点击“经费选择”，在弹框中选中本次发放的其他工薪收入所需项目，单击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经费选择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。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4154805"/>
            <a:ext cx="10582275" cy="25825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2078990"/>
            <a:ext cx="10582910" cy="2498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265" y="1136015"/>
            <a:ext cx="10271760" cy="4873625"/>
          </a:xfrm>
        </p:spPr>
        <p:txBody>
          <a:bodyPr>
            <a:normAutofit/>
          </a:bodyPr>
          <a:lstStyle/>
          <a:p>
            <a:pPr marL="0" algn="l" fontAlgn="auto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第三步：人员明细填报(需要录入备注、经办人与联系电话信息)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algn="l" fontAlgn="auto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（1）手动录入发放人员信息与发放金额。在“工号”位置输入需要发放人员的职工工号，可直接弹出姓名、部门、工资卡号等信息，填写标准、课时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\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次数、金额，金额为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税前金额（即应发金额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,多个人员可新增行后重复上述操作。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684655" y="6232525"/>
            <a:ext cx="6670675" cy="5397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注：备注详细写明事项，比如超课时讲课费。标准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*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课时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\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次数为税前金额，即应发金额。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2518410"/>
            <a:ext cx="10271760" cy="3357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6315" y="1183640"/>
            <a:ext cx="10027285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（2）导入发放明细表。点击“教工模板导出”下载模板，根据模板填写教工号、姓名及金额（模板第三列）后，点击“导入”即可。注：若工号或人员姓名有误，系统会报错，需核实人员信息以及是否存在退休离职情况。如若是人员信息有误可在网上综合服务平台首页进行信息维护，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退休离休人员请通过此模块进行填报。</a:t>
            </a:r>
            <a:endParaRPr lang="zh-CN" altLang="en-US" sz="18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2736850"/>
            <a:ext cx="10026650" cy="340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2495" y="1301750"/>
            <a:ext cx="10328275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四步：保存。点击“保存”按钮，单据可以保存，可以进行后续修改操作。点击“下一步：获取审批流程”按钮，显示获取成功后，针对审核（验收人）进行更换审批人，上传附件页面，点击“提交审批”，提交后不可修改。操作与学生劳务申报第四步一致，不在赘述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7355" y="2673985"/>
            <a:ext cx="6193790" cy="3800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2674620"/>
            <a:ext cx="475043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86155" y="1121410"/>
            <a:ext cx="10488930" cy="3683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经办人登录财务网上服务大厅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http://cwcxt.synu.edu.cn/dlpt/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，点击“个人收入申报系统”。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635" y="3239770"/>
            <a:ext cx="5016500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5" y="3239770"/>
            <a:ext cx="4620260" cy="225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86155" y="1419225"/>
            <a:ext cx="10379710" cy="1130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进入系统后，共有三个菜单，“学生劳务申报”模块负责处理学生奖助学金、劳务酬金等发放业务；“校内人员其他工薪收入申报”模块负责处理校内在职人员相关费用发放业务；“校外人员劳务申报”模块负责处理外聘人员讲课费、评审费等发放业务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2180" y="1301750"/>
            <a:ext cx="1032891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第五步：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查看已提交单据。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点击“校内人员其他工薪收入申报”下的“其他工薪收入发放管理-单”。点击“查看”可查看审批状态；点击“更多操作”，可进行删除、打印等操作。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686685"/>
            <a:ext cx="5008245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70" y="2686685"/>
            <a:ext cx="5164455" cy="3108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186815"/>
            <a:ext cx="10328910" cy="50336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   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其他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工薪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收入到账后，可登陆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沈阳师范大学财务处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公众号查看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其他收入明细。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（二）校内人员其他工薪收入申报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7470" y="1920875"/>
            <a:ext cx="6920230" cy="4308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301750"/>
            <a:ext cx="10582910" cy="48736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进行校外人员信息采集，采集成功后方可发放录入。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方式一：录入采集信息。选择新增，按要求填写信息。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605" y="2540000"/>
            <a:ext cx="9958070" cy="3376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（三）校外人员信息采集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2800" y="1182370"/>
            <a:ext cx="10364470" cy="2246630"/>
          </a:xfrm>
        </p:spPr>
        <p:txBody>
          <a:bodyPr>
            <a:normAutofit/>
          </a:bodyPr>
          <a:lstStyle/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1.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后方带问号按钮的需要点击选择，其余为直接填写。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2.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电子邮箱为选填。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3.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当银行卡号填写的是的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建设银行卡号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，是否跨行要选择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否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，其余银行信息不必填写；若填写的银行卡号是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非建行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，是否跨行要选择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是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”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，其余银行信息为必填项，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建议首选填写建行卡号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4.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身份证号有校验，请填写正确的身份证号。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</a:t>
            </a: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indent="0" algn="just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5.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保存后若弹出报错信息按要求修改后再保存即可。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3429000"/>
            <a:ext cx="10147935" cy="287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（三）校外人员信息采集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6315" y="1463675"/>
            <a:ext cx="10181590" cy="13049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方式二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: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导入采集信息。下载模板，点击“校外人员模板下载”,填写模板，红色为必填项，非红色信息可不填写。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(数字需要为文本格式，尾数不能保存成0000)</a:t>
            </a:r>
            <a:endParaRPr lang="zh-CN" altLang="en-US" sz="18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1849"/>
          <a:stretch>
            <a:fillRect/>
          </a:stretch>
        </p:blipFill>
        <p:spPr>
          <a:xfrm>
            <a:off x="996315" y="2834005"/>
            <a:ext cx="10182225" cy="323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（三）校外人员信息采集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6315" y="1301750"/>
            <a:ext cx="1018159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方式二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: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导入采集信息。下载模板，点击“校外人员模板下载”,填写模板，红色为必填项，非红色信息可不填写。(数字需要为文本格式，尾数不能保存成0000)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（三）校外人员信息采集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12800" y="3332480"/>
            <a:ext cx="3528060" cy="29552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5470" y="6384290"/>
            <a:ext cx="5938520" cy="4711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marL="0" indent="0" algn="l">
              <a:buNone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注：中国国籍要录入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中国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，职业按职业名称录入。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2282190"/>
            <a:ext cx="10084435" cy="81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30" y="3332480"/>
            <a:ext cx="4036695" cy="29552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3332480"/>
            <a:ext cx="3693160" cy="29552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6000" y="1301750"/>
            <a:ext cx="1015111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第一步：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点击“校外人员劳务申报发放录入-单”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,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点击“发放类型选择”，在弹框中选中本次发放劳务的发放类型，单击“填写申报表”。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3792" b="34986"/>
          <a:stretch>
            <a:fillRect/>
          </a:stretch>
        </p:blipFill>
        <p:spPr>
          <a:xfrm>
            <a:off x="1692275" y="4916805"/>
            <a:ext cx="4192270" cy="1528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65769" b="2814"/>
          <a:stretch>
            <a:fillRect/>
          </a:stretch>
        </p:blipFill>
        <p:spPr>
          <a:xfrm>
            <a:off x="1692275" y="2390775"/>
            <a:ext cx="4192270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45" y="2391410"/>
            <a:ext cx="4643120" cy="40538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7745" y="1301750"/>
            <a:ext cx="10488295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第二步：经费项目选择。点击“经费选择”，在弹框中选中本次发放的劳务所需项目，单击“经费选择”。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5555" y="2575560"/>
            <a:ext cx="483044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365" t="4644" r="2975" b="4282"/>
          <a:stretch>
            <a:fillRect/>
          </a:stretch>
        </p:blipFill>
        <p:spPr>
          <a:xfrm>
            <a:off x="6096000" y="2575560"/>
            <a:ext cx="4829175" cy="2981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1796" y="1161014"/>
            <a:ext cx="11303697" cy="1304056"/>
          </a:xfrm>
        </p:spPr>
        <p:txBody>
          <a:bodyPr>
            <a:normAutofit/>
          </a:bodyPr>
          <a:lstStyle/>
          <a:p>
            <a:pPr indent="0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第三步：人员明细填报，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信息采集成功后方可进行本步操作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(需要录入备注、经办人与联系电话信息)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。</a:t>
            </a:r>
            <a:endParaRPr lang="en-US" altLang="zh-CN" sz="1800" b="1" dirty="0">
              <a:latin typeface="Arial" panose="020B0604020202020204"/>
              <a:ea typeface="微软雅黑" panose="020B0503020204020204" charset="-122"/>
            </a:endParaRPr>
          </a:p>
          <a:p>
            <a:pPr indent="0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方式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一：手动录入。点击“人员查询”按钮，在先前采集的人员信息中进行勾选即可，完成后填写职称、标准、课时</a:t>
            </a:r>
            <a:r>
              <a:rPr lang="zh-CN" altLang="en-US" sz="1800" b="1">
                <a:latin typeface="Arial" panose="020B0604020202020204"/>
                <a:ea typeface="微软雅黑" panose="020B0503020204020204" charset="-122"/>
              </a:rPr>
              <a:t>、</a:t>
            </a:r>
            <a:r>
              <a:rPr lang="zh-CN" altLang="en-US" sz="1800" b="1" smtClean="0">
                <a:latin typeface="Arial" panose="020B0604020202020204"/>
                <a:ea typeface="微软雅黑" panose="020B0503020204020204" charset="-122"/>
              </a:rPr>
              <a:t>经费。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40100" y="6175375"/>
            <a:ext cx="5994400" cy="5162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注：备注详细写明事项，比如课程指导咨询费。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2529840"/>
            <a:ext cx="11052175" cy="2986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6788" y="1282663"/>
            <a:ext cx="10509250" cy="156273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注意：讲课费（课酬）处填报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实发</a:t>
            </a:r>
            <a:r>
              <a:rPr lang="zh-CN" altLang="en-US" sz="1800" b="1" dirty="0" smtClean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金额（税后金额）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需点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1次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试算税。例如：实发金额1000元，则填写1000元，然后点击试算税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，系统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自动计算应发金额为1050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元，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此时标准课时无需再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 </a:t>
            </a:r>
            <a:r>
              <a:rPr lang="zh-CN" altLang="en-US" sz="1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162" y="3557935"/>
            <a:ext cx="10390505" cy="3101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61" y="2254229"/>
            <a:ext cx="10390505" cy="1445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13130" y="1118870"/>
            <a:ext cx="10638790" cy="109728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点击“学生劳务申报”下的“学生劳务发放录入-单”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第一步：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选择“发放类型选择”，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在弹框中选中本次发放的奖助学金或者补助的发放类型，点击“填写申报表”。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sym typeface="+mn-ea"/>
                </a:rPr>
                <a:t>（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一）学生</a:t>
              </a:r>
              <a:r>
                <a:rPr lang="zh-CN" alt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sym typeface="+mn-ea"/>
                </a:rPr>
                <a:t>劳务申报</a:t>
              </a:r>
              <a:endPara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520" y="2065655"/>
            <a:ext cx="10475595" cy="1806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" y="3884295"/>
            <a:ext cx="1047496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5680" y="1301750"/>
            <a:ext cx="1050036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注意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：试算税只需点击</a:t>
            </a:r>
            <a:r>
              <a:rPr lang="en-US" altLang="zh-CN" sz="1800" b="1" dirty="0" smtClean="0"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次，</a:t>
            </a:r>
            <a:r>
              <a:rPr lang="zh-CN" altLang="en-US" sz="1800" b="1" dirty="0" smtClean="0">
                <a:latin typeface="Arial" panose="020B0604020202020204"/>
                <a:ea typeface="微软雅黑" panose="020B0503020204020204" charset="-122"/>
              </a:rPr>
              <a:t>若多次点击，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应发金额变为1112.5元, 所以试算税时一定不要多次点击试算税，否则会导致发放金额错误。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2454910"/>
            <a:ext cx="4421505" cy="2943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05" y="2454910"/>
            <a:ext cx="4555490" cy="29432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301750"/>
            <a:ext cx="1035558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方式二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: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批量导入。点击“校外模板导出”下载模板，不同发放类型模板不同，建议每次导出最新模板使用。根据模板填写后，点击“导入”即可。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085" y="2411730"/>
            <a:ext cx="8980170" cy="3693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2025" y="1200785"/>
            <a:ext cx="10109200" cy="48736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第四步：保存。点击“保存”按钮，单据可以保存，可以进行后续修改操作。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660" y="1790065"/>
            <a:ext cx="10108565" cy="4676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2025" y="1301750"/>
            <a:ext cx="10109200" cy="487362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第五步：点击“获取审批流程”按钮，选中审核（验收人）级次，点更换审批人，输入一个在职人员工资号，锁定他做为审核人。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913130" y="2363470"/>
            <a:ext cx="10275570" cy="34124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2025" y="1301750"/>
            <a:ext cx="10109200" cy="48736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第六步：上传附件。在弹出界面上传附件后点击“提交审批”，提交后不可修改。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2040255"/>
            <a:ext cx="6071235" cy="373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（四）校外人员劳务费发放录入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6475" y="1301750"/>
            <a:ext cx="10489565" cy="48736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第七步：查看已提交单据。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点击“校外人员劳务申报”下的“校外人员劳务申报发放管理-单”。点击“查看”可查看审批状态；点击“更多操作”，可进行删除、打印等操作。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2440305"/>
            <a:ext cx="10489565" cy="3144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8" name="组合 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（五）校外人员劳务费查询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75995" y="948690"/>
            <a:ext cx="10521315" cy="48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  <a:sym typeface="+mn-ea"/>
              </a:rPr>
              <a:t>发放类型选择说明：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sym typeface="+mn-ea"/>
                </a:rPr>
                <a:t>（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一）学生</a:t>
              </a:r>
              <a:r>
                <a:rPr lang="zh-CN" alt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sym typeface="+mn-ea"/>
                </a:rPr>
                <a:t>劳务申报</a:t>
              </a:r>
              <a:endPara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25" y="1436370"/>
            <a:ext cx="653669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5680" y="1064895"/>
            <a:ext cx="10053320" cy="685165"/>
          </a:xfrm>
        </p:spPr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第二步：经费项目选择。点击经费选择，在弹框中选中本次发放的奖助学金或者补助所需项目，单击“经费选择”。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1770380"/>
            <a:ext cx="10053955" cy="186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40" y="3665220"/>
            <a:ext cx="10053320" cy="287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2495" y="1054100"/>
            <a:ext cx="10583545" cy="1231265"/>
          </a:xfrm>
        </p:spPr>
        <p:txBody>
          <a:bodyPr/>
          <a:lstStyle/>
          <a:p>
            <a:pPr indent="0" algn="l" eaLnBrk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第三步：人员明细填报(需要录入备注、经办人与联系电话信息)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方式一：手动录入学生信息与发放金额。点击“新增行”按钮，录入学号与金额即可，姓名、银行卡号信息会通过系统自动获取。如果系统中没有学生的银行卡号信息，会在银行卡号一列显示“no data”，需要联系学生更新银行卡号。</a:t>
            </a:r>
            <a:endParaRPr lang="zh-CN" altLang="en-US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2698115"/>
            <a:ext cx="10739120" cy="32994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95650" y="6255385"/>
            <a:ext cx="4959985" cy="4921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注：备注详细写明事项，比如国家级奖学金。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835" y="1021080"/>
            <a:ext cx="10683240" cy="552259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方式二：导入发放明细表。点击“学生模板导出”下载模板，根据模板填写学生学号、姓名及金额（模板第三列）后，点击“导入”即可。如果系统中没有某名学生的银行卡号，需要联系学生更新银行卡号。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1400" b="1" kern="100" spc="5" dirty="0" smtClean="0">
              <a:effectLst/>
              <a:highlight>
                <a:srgbClr val="FFFF00"/>
              </a:highlight>
              <a:latin typeface="Calibri" panose="020F050202020403020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>
              <a:buNone/>
            </a:pPr>
            <a:endParaRPr lang="en-US" altLang="zh-CN" sz="1400" b="1" kern="100" spc="5" dirty="0">
              <a:highlight>
                <a:srgbClr val="FFFF00"/>
              </a:highlight>
              <a:latin typeface="Calibri" panose="020F050202020403020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>
              <a:buNone/>
            </a:pPr>
            <a:endParaRPr lang="en-US" altLang="zh-CN" sz="1400" b="1" kern="100" spc="5" dirty="0" smtClean="0">
              <a:effectLst/>
              <a:highlight>
                <a:srgbClr val="FFFF00"/>
              </a:highlight>
              <a:latin typeface="Calibri" panose="020F0502020204030204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>
              <a:buNone/>
            </a:pPr>
            <a:endParaRPr lang="zh-CN" altLang="zh-CN" sz="1800" b="1" kern="100" spc="5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zh-CN" sz="1800" b="1" kern="100" spc="5" dirty="0" smtClean="0"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zh-CN" sz="1800" b="1" kern="100" spc="5" dirty="0" smtClean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lang="zh-CN" altLang="zh-CN" sz="1800" b="1" kern="100" spc="5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：学生可以通过微信公众号</a:t>
            </a:r>
            <a:r>
              <a:rPr lang="en-US" altLang="zh-CN" sz="1800" b="1" kern="100" spc="5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zh-CN" sz="1800" b="1" kern="100" spc="5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财务平台</a:t>
            </a:r>
            <a:r>
              <a:rPr lang="en-US" altLang="zh-CN" sz="1800" b="1" kern="100" spc="5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zh-CN" sz="1800" b="1" kern="100" spc="5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卡号维护，更新银行卡号，银行卡信息更新之后第二日数据传输后生效，再次导入填报方能成功。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847850"/>
            <a:ext cx="10603865" cy="3582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054100"/>
            <a:ext cx="1058291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第四步：保存。点击“保存”按钮，可以将单子保存，后面可以进行明细信息修改，或者点击“下一步：获取审批流程”按钮，显示流程获取成功。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 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227580"/>
            <a:ext cx="5494020" cy="3947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20" y="2227580"/>
            <a:ext cx="5314950" cy="3947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130" y="1098550"/>
            <a:ext cx="10582910" cy="541782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Arial" panose="020B0604020202020204"/>
                <a:ea typeface="微软雅黑" panose="020B0503020204020204" charset="-122"/>
              </a:rPr>
              <a:t>第四步：获取完审批流程，选中这个级次，点更换审批人，输入一个在职人员工资号，锁定他做为审核人。</a:t>
            </a:r>
            <a:endParaRPr lang="zh-CN" altLang="en-US" sz="20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                                                             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</a:rPr>
              <a:t>注：审核（验收人）与录入人不能为同一人</a:t>
            </a: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716" y="295121"/>
            <a:ext cx="10239375" cy="547534"/>
            <a:chOff x="309716" y="295121"/>
            <a:chExt cx="10239375" cy="547534"/>
          </a:xfrm>
        </p:grpSpPr>
        <p:grpSp>
          <p:nvGrpSpPr>
            <p:cNvPr id="9" name="组合 8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0" name="泪滴形 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6361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个人收入申报操作流程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 （一）学生劳务申报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711325"/>
            <a:ext cx="10582275" cy="4048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.xml><?xml version="1.0" encoding="utf-8"?>
<p:tagLst xmlns:p="http://schemas.openxmlformats.org/presentationml/2006/main">
  <p:tag name="TABLE_ENDDRAG_ORIGIN_RECT" val="644*188"/>
  <p:tag name="TABLE_ENDDRAG_RECT" val="151*291*644*18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4362</Words>
  <Application>WPS 演示</Application>
  <PresentationFormat>宽屏</PresentationFormat>
  <Paragraphs>333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Arial Unicode MS</vt:lpstr>
      <vt:lpstr>Calibri</vt:lpstr>
      <vt:lpstr>微软雅黑</vt:lpstr>
      <vt:lpstr>Arial</vt:lpstr>
      <vt:lpstr>汉真广标</vt:lpstr>
      <vt:lpstr>仿宋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杨蔚屏</dc:creator>
  <cp:lastModifiedBy>WPS_1627011372</cp:lastModifiedBy>
  <cp:revision>3</cp:revision>
  <dcterms:created xsi:type="dcterms:W3CDTF">2023-08-09T12:44:00Z</dcterms:created>
  <dcterms:modified xsi:type="dcterms:W3CDTF">2025-05-27T04:40:47Z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