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PS" initials="W" lastIdx="1" clrIdx="0"/>
  <p:cmAuthor id="466866996" name="Sofia" initials="S" lastIdx="1" clrIdx="2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 descr="图标&#10;&#10;描述已自动生成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9" name="组合 18"/>
          <p:cNvGrpSpPr/>
          <p:nvPr/>
        </p:nvGrpSpPr>
        <p:grpSpPr>
          <a:xfrm>
            <a:off x="1738466" y="2019146"/>
            <a:ext cx="2819708" cy="2819708"/>
            <a:chOff x="1026094" y="1745965"/>
            <a:chExt cx="3366069" cy="3366069"/>
          </a:xfrm>
        </p:grpSpPr>
        <p:grpSp>
          <p:nvGrpSpPr>
            <p:cNvPr id="17" name="组合 16"/>
            <p:cNvGrpSpPr/>
            <p:nvPr/>
          </p:nvGrpSpPr>
          <p:grpSpPr>
            <a:xfrm>
              <a:off x="1026094" y="1745965"/>
              <a:ext cx="3366069" cy="3366069"/>
              <a:chOff x="1026094" y="1745965"/>
              <a:chExt cx="3366069" cy="3366069"/>
            </a:xfrm>
          </p:grpSpPr>
          <p:sp>
            <p:nvSpPr>
              <p:cNvPr id="13" name="矩形: 对角圆角 12"/>
              <p:cNvSpPr/>
              <p:nvPr/>
            </p:nvSpPr>
            <p:spPr>
              <a:xfrm>
                <a:off x="1026094" y="1745965"/>
                <a:ext cx="3366069" cy="3366069"/>
              </a:xfrm>
              <a:prstGeom prst="round2DiagRect">
                <a:avLst/>
              </a:prstGeom>
              <a:solidFill>
                <a:srgbClr val="0F74F8"/>
              </a:soli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8" name="文本框 17"/>
            <p:cNvSpPr txBox="1"/>
            <p:nvPr/>
          </p:nvSpPr>
          <p:spPr>
            <a:xfrm>
              <a:off x="2023328" y="2737423"/>
              <a:ext cx="1371600" cy="1100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8000">
                  <a:solidFill>
                    <a:schemeClr val="bg1"/>
                  </a:solidFill>
                  <a:latin typeface="汉真广标" pitchFamily="49" charset="-122"/>
                  <a:ea typeface="汉真广标" pitchFamily="49" charset="-122"/>
                </a:defRPr>
              </a:lvl1pPr>
            </a:lstStyle>
            <a:p>
              <a:r>
                <a:rPr lang="zh-CN" altLang="en-US" sz="5400" dirty="0">
                  <a:latin typeface="微软雅黑" panose="020B0503020204020204" charset="-122"/>
                  <a:ea typeface="微软雅黑" panose="020B0503020204020204" charset="-122"/>
                  <a:sym typeface="Arial" panose="020B0604020202020204"/>
                </a:rPr>
                <a:t>叁</a:t>
              </a:r>
              <a:endParaRPr lang="zh-CN" altLang="en-US" sz="5400" dirty="0"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sp>
        <p:nvSpPr>
          <p:cNvPr id="20" name="文本框 20"/>
          <p:cNvSpPr txBox="1">
            <a:spLocks noChangeArrowheads="1"/>
          </p:cNvSpPr>
          <p:nvPr/>
        </p:nvSpPr>
        <p:spPr bwMode="auto">
          <a:xfrm>
            <a:off x="5012855" y="2434823"/>
            <a:ext cx="4505528" cy="175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R="0" lvl="0" indent="0" algn="ctr" defTabSz="1219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4800" b="1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/>
                <a:ea typeface="微软雅黑" panose="020B050302020402020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5400" dirty="0">
                <a:solidFill>
                  <a:schemeClr val="tx1"/>
                </a:solidFill>
                <a:sym typeface="Arial" panose="020B0604020202020204"/>
              </a:rPr>
              <a:t>财务信息查询系统功能介绍</a:t>
            </a:r>
            <a:endParaRPr lang="zh-CN" altLang="en-US" sz="5400" dirty="0">
              <a:solidFill>
                <a:schemeClr val="tx1"/>
              </a:solidFill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0">
        <p14:glitter pattern="hexagon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6826190" cy="547534"/>
            <a:chOff x="309716" y="295121"/>
            <a:chExt cx="6826190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6222713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财务信息查询系统功能介绍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913130" y="970915"/>
            <a:ext cx="10682605" cy="92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点击“财务信息查询系统”，进入如下界面，可查询本人工资收入情况和所有项目的收支、余额、报销明细等信息。</a:t>
            </a:r>
            <a:endParaRPr lang="zh-CN" altLang="en-US" b="1" dirty="0">
              <a:solidFill>
                <a:schemeClr val="tx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350" y="2033905"/>
            <a:ext cx="10079990" cy="45662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>
        <p:blinds dir="vert"/>
      </p:transition>
    </mc:Choice>
    <mc:Fallback>
      <p:transition spd="slow" advTm="0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11160760" cy="547534"/>
            <a:chOff x="309716" y="295121"/>
            <a:chExt cx="11160760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2966" y="307186"/>
              <a:ext cx="10557510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财务信息查询系统功能介绍</a:t>
              </a:r>
              <a:r>
                <a:rPr lang="en-US" altLang="zh-CN" dirty="0">
                  <a:solidFill>
                    <a:schemeClr val="tx1"/>
                  </a:solidFill>
                  <a:sym typeface="Arial" panose="020B0604020202020204"/>
                </a:rPr>
                <a:t>  </a:t>
              </a:r>
              <a:r>
                <a:rPr lang="zh-CN" altLang="en-US" dirty="0">
                  <a:solidFill>
                    <a:srgbClr val="267B8B"/>
                  </a:solidFill>
                  <a:sym typeface="+mn-ea"/>
                </a:rPr>
                <a:t>（一）   查看报销单据图片</a:t>
              </a:r>
              <a:endParaRPr lang="zh-CN" altLang="en-US" dirty="0">
                <a:solidFill>
                  <a:srgbClr val="267B8B"/>
                </a:solidFill>
                <a:sym typeface="+mn-ea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25362" y="1075402"/>
            <a:ext cx="11118374" cy="536350"/>
            <a:chOff x="889377" y="1650103"/>
            <a:chExt cx="11118374" cy="536350"/>
          </a:xfrm>
        </p:grpSpPr>
        <p:sp>
          <p:nvSpPr>
            <p:cNvPr id="14" name="矩形 13"/>
            <p:cNvSpPr/>
            <p:nvPr/>
          </p:nvSpPr>
          <p:spPr>
            <a:xfrm>
              <a:off x="1734721" y="1680154"/>
              <a:ext cx="10273030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889377" y="1650103"/>
              <a:ext cx="681037" cy="536350"/>
              <a:chOff x="889377" y="1650103"/>
              <a:chExt cx="681037" cy="536350"/>
            </a:xfrm>
          </p:grpSpPr>
          <p:sp>
            <p:nvSpPr>
              <p:cNvPr id="19" name="椭圆 9"/>
              <p:cNvSpPr/>
              <p:nvPr/>
            </p:nvSpPr>
            <p:spPr>
              <a:xfrm>
                <a:off x="961720" y="1650103"/>
                <a:ext cx="536350" cy="5363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889377" y="1718223"/>
                <a:ext cx="681037" cy="3987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endParaRPr lang="zh-CN" altLang="en-US" sz="2000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</p:grpSp>
      <p:grpSp>
        <p:nvGrpSpPr>
          <p:cNvPr id="23" name="组合 22"/>
          <p:cNvGrpSpPr/>
          <p:nvPr/>
        </p:nvGrpSpPr>
        <p:grpSpPr>
          <a:xfrm>
            <a:off x="4837365" y="5416002"/>
            <a:ext cx="7354635" cy="793479"/>
            <a:chOff x="1151190" y="2319342"/>
            <a:chExt cx="9889620" cy="793479"/>
          </a:xfrm>
        </p:grpSpPr>
        <p:sp>
          <p:nvSpPr>
            <p:cNvPr id="24" name="文本框 23"/>
            <p:cNvSpPr txBox="1"/>
            <p:nvPr/>
          </p:nvSpPr>
          <p:spPr>
            <a:xfrm>
              <a:off x="1151190" y="2319342"/>
              <a:ext cx="31905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anose="020B0604020202020204"/>
                <a:ea typeface="微软雅黑" panose="020B050302020402020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25" name="TextBox 7"/>
            <p:cNvSpPr txBox="1"/>
            <p:nvPr/>
          </p:nvSpPr>
          <p:spPr>
            <a:xfrm>
              <a:off x="1405888" y="2694630"/>
              <a:ext cx="9634922" cy="418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defTabSz="914400">
                <a:lnSpc>
                  <a:spcPct val="150000"/>
                </a:lnSpc>
              </a:pPr>
              <a:endPara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837365" y="6721371"/>
            <a:ext cx="7354635" cy="793479"/>
            <a:chOff x="1151190" y="2319342"/>
            <a:chExt cx="9889620" cy="793479"/>
          </a:xfrm>
        </p:grpSpPr>
        <p:sp>
          <p:nvSpPr>
            <p:cNvPr id="27" name="文本框 26"/>
            <p:cNvSpPr txBox="1"/>
            <p:nvPr/>
          </p:nvSpPr>
          <p:spPr>
            <a:xfrm>
              <a:off x="1151190" y="2319342"/>
              <a:ext cx="31905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anose="020B0604020202020204"/>
                <a:ea typeface="微软雅黑" panose="020B050302020402020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28" name="TextBox 7"/>
            <p:cNvSpPr txBox="1"/>
            <p:nvPr/>
          </p:nvSpPr>
          <p:spPr>
            <a:xfrm>
              <a:off x="1405888" y="2694630"/>
              <a:ext cx="9634922" cy="418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defTabSz="914400">
                <a:lnSpc>
                  <a:spcPct val="150000"/>
                </a:lnSpc>
              </a:pPr>
              <a:endPara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913130" y="1035685"/>
            <a:ext cx="10257790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在财务信息查询系统界面，找到要查询的项目，点击“收支”按钮调出明细账。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3" name="图片 -21474826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780" y="1722120"/>
            <a:ext cx="10137140" cy="46043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11160760" cy="547534"/>
            <a:chOff x="309716" y="295121"/>
            <a:chExt cx="11160760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2966" y="307186"/>
              <a:ext cx="10557510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财务信息查询系统功能介绍</a:t>
              </a:r>
              <a:r>
                <a:rPr lang="en-US" altLang="zh-CN" dirty="0">
                  <a:solidFill>
                    <a:schemeClr val="tx1"/>
                  </a:solidFill>
                  <a:sym typeface="Arial" panose="020B0604020202020204"/>
                </a:rPr>
                <a:t>  </a:t>
              </a:r>
              <a:r>
                <a:rPr lang="zh-CN" altLang="en-US" dirty="0">
                  <a:solidFill>
                    <a:srgbClr val="267B8B"/>
                  </a:solidFill>
                  <a:sym typeface="+mn-ea"/>
                </a:rPr>
                <a:t>（一）   查看报销单据图片</a:t>
              </a:r>
              <a:endParaRPr lang="zh-CN" altLang="en-US" dirty="0">
                <a:solidFill>
                  <a:srgbClr val="267B8B"/>
                </a:solidFill>
                <a:sym typeface="+mn-ea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25362" y="1075402"/>
            <a:ext cx="11118374" cy="536350"/>
            <a:chOff x="889377" y="1650103"/>
            <a:chExt cx="11118374" cy="536350"/>
          </a:xfrm>
        </p:grpSpPr>
        <p:sp>
          <p:nvSpPr>
            <p:cNvPr id="14" name="矩形 13"/>
            <p:cNvSpPr/>
            <p:nvPr/>
          </p:nvSpPr>
          <p:spPr>
            <a:xfrm>
              <a:off x="1734721" y="1680154"/>
              <a:ext cx="10273030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889377" y="1650103"/>
              <a:ext cx="681037" cy="536350"/>
              <a:chOff x="889377" y="1650103"/>
              <a:chExt cx="681037" cy="536350"/>
            </a:xfrm>
          </p:grpSpPr>
          <p:sp>
            <p:nvSpPr>
              <p:cNvPr id="19" name="椭圆 9"/>
              <p:cNvSpPr/>
              <p:nvPr/>
            </p:nvSpPr>
            <p:spPr>
              <a:xfrm>
                <a:off x="961720" y="1650103"/>
                <a:ext cx="536350" cy="5363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889377" y="1718223"/>
                <a:ext cx="681037" cy="3987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endParaRPr lang="zh-CN" altLang="en-US" sz="2000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</p:grpSp>
      <p:grpSp>
        <p:nvGrpSpPr>
          <p:cNvPr id="23" name="组合 22"/>
          <p:cNvGrpSpPr/>
          <p:nvPr/>
        </p:nvGrpSpPr>
        <p:grpSpPr>
          <a:xfrm>
            <a:off x="4837365" y="5416002"/>
            <a:ext cx="7354635" cy="793479"/>
            <a:chOff x="1151190" y="2319342"/>
            <a:chExt cx="9889620" cy="793479"/>
          </a:xfrm>
        </p:grpSpPr>
        <p:sp>
          <p:nvSpPr>
            <p:cNvPr id="24" name="文本框 23"/>
            <p:cNvSpPr txBox="1"/>
            <p:nvPr/>
          </p:nvSpPr>
          <p:spPr>
            <a:xfrm>
              <a:off x="1151190" y="2319342"/>
              <a:ext cx="31905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anose="020B0604020202020204"/>
                <a:ea typeface="微软雅黑" panose="020B050302020402020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25" name="TextBox 7"/>
            <p:cNvSpPr txBox="1"/>
            <p:nvPr/>
          </p:nvSpPr>
          <p:spPr>
            <a:xfrm>
              <a:off x="1405888" y="2694630"/>
              <a:ext cx="9634922" cy="418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defTabSz="914400">
                <a:lnSpc>
                  <a:spcPct val="150000"/>
                </a:lnSpc>
              </a:pPr>
              <a:endPara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837365" y="6721371"/>
            <a:ext cx="7354635" cy="793479"/>
            <a:chOff x="1151190" y="2319342"/>
            <a:chExt cx="9889620" cy="793479"/>
          </a:xfrm>
        </p:grpSpPr>
        <p:sp>
          <p:nvSpPr>
            <p:cNvPr id="27" name="文本框 26"/>
            <p:cNvSpPr txBox="1"/>
            <p:nvPr/>
          </p:nvSpPr>
          <p:spPr>
            <a:xfrm>
              <a:off x="1151190" y="2319342"/>
              <a:ext cx="31905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anose="020B0604020202020204"/>
                <a:ea typeface="微软雅黑" panose="020B050302020402020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28" name="TextBox 7"/>
            <p:cNvSpPr txBox="1"/>
            <p:nvPr/>
          </p:nvSpPr>
          <p:spPr>
            <a:xfrm>
              <a:off x="1405888" y="2694630"/>
              <a:ext cx="9634922" cy="418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defTabSz="914400">
                <a:lnSpc>
                  <a:spcPct val="150000"/>
                </a:lnSpc>
              </a:pPr>
              <a:endPara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913130" y="1035685"/>
            <a:ext cx="6953250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选择需要查看的凭证编号，点击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凭证预览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3" name="图片 -21474826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780" y="1945005"/>
            <a:ext cx="10056495" cy="41332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11160760" cy="547534"/>
            <a:chOff x="309716" y="295121"/>
            <a:chExt cx="11160760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2966" y="307186"/>
              <a:ext cx="10557510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日常报销业务操作流程</a:t>
              </a:r>
              <a:r>
                <a:rPr lang="en-US" altLang="zh-CN" dirty="0">
                  <a:solidFill>
                    <a:schemeClr val="tx1"/>
                  </a:solidFill>
                  <a:sym typeface="Arial" panose="020B0604020202020204"/>
                </a:rPr>
                <a:t>  </a:t>
              </a:r>
              <a:r>
                <a:rPr lang="zh-CN" altLang="en-US" dirty="0">
                  <a:solidFill>
                    <a:srgbClr val="267B8B"/>
                  </a:solidFill>
                  <a:sym typeface="+mn-ea"/>
                </a:rPr>
                <a:t>（一）   查看报销单据图片</a:t>
              </a:r>
              <a:endParaRPr lang="zh-CN" altLang="en-US" dirty="0">
                <a:solidFill>
                  <a:srgbClr val="267B8B"/>
                </a:solidFill>
                <a:sym typeface="+mn-ea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25362" y="1075402"/>
            <a:ext cx="11118374" cy="536350"/>
            <a:chOff x="889377" y="1650103"/>
            <a:chExt cx="11118374" cy="536350"/>
          </a:xfrm>
        </p:grpSpPr>
        <p:sp>
          <p:nvSpPr>
            <p:cNvPr id="14" name="矩形 13"/>
            <p:cNvSpPr/>
            <p:nvPr/>
          </p:nvSpPr>
          <p:spPr>
            <a:xfrm>
              <a:off x="1734721" y="1680154"/>
              <a:ext cx="10273030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889377" y="1650103"/>
              <a:ext cx="681037" cy="536350"/>
              <a:chOff x="889377" y="1650103"/>
              <a:chExt cx="681037" cy="536350"/>
            </a:xfrm>
          </p:grpSpPr>
          <p:sp>
            <p:nvSpPr>
              <p:cNvPr id="19" name="椭圆 9"/>
              <p:cNvSpPr/>
              <p:nvPr/>
            </p:nvSpPr>
            <p:spPr>
              <a:xfrm>
                <a:off x="961720" y="1650103"/>
                <a:ext cx="536350" cy="5363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889377" y="1718223"/>
                <a:ext cx="681037" cy="3987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endParaRPr lang="zh-CN" altLang="en-US" sz="2000" b="1" dirty="0"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</p:grpSp>
      <p:grpSp>
        <p:nvGrpSpPr>
          <p:cNvPr id="23" name="组合 22"/>
          <p:cNvGrpSpPr/>
          <p:nvPr/>
        </p:nvGrpSpPr>
        <p:grpSpPr>
          <a:xfrm>
            <a:off x="4837365" y="5416002"/>
            <a:ext cx="7354635" cy="793479"/>
            <a:chOff x="1151190" y="2319342"/>
            <a:chExt cx="9889620" cy="793479"/>
          </a:xfrm>
        </p:grpSpPr>
        <p:sp>
          <p:nvSpPr>
            <p:cNvPr id="24" name="文本框 23"/>
            <p:cNvSpPr txBox="1"/>
            <p:nvPr/>
          </p:nvSpPr>
          <p:spPr>
            <a:xfrm>
              <a:off x="1151190" y="2319342"/>
              <a:ext cx="31905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anose="020B0604020202020204"/>
                <a:ea typeface="微软雅黑" panose="020B050302020402020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25" name="TextBox 7"/>
            <p:cNvSpPr txBox="1"/>
            <p:nvPr/>
          </p:nvSpPr>
          <p:spPr>
            <a:xfrm>
              <a:off x="1405888" y="2694630"/>
              <a:ext cx="9634922" cy="418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defTabSz="914400">
                <a:lnSpc>
                  <a:spcPct val="150000"/>
                </a:lnSpc>
              </a:pPr>
              <a:endPara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837365" y="6721371"/>
            <a:ext cx="7354635" cy="793479"/>
            <a:chOff x="1151190" y="2319342"/>
            <a:chExt cx="9889620" cy="793479"/>
          </a:xfrm>
        </p:grpSpPr>
        <p:sp>
          <p:nvSpPr>
            <p:cNvPr id="27" name="文本框 26"/>
            <p:cNvSpPr txBox="1"/>
            <p:nvPr/>
          </p:nvSpPr>
          <p:spPr>
            <a:xfrm>
              <a:off x="1151190" y="2319342"/>
              <a:ext cx="31905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Arial" panose="020B0604020202020204"/>
                <a:ea typeface="微软雅黑" panose="020B0503020204020204" charset="-122"/>
                <a:cs typeface="+mn-ea"/>
                <a:sym typeface="Arial" panose="020B0604020202020204"/>
              </a:endParaRPr>
            </a:p>
          </p:txBody>
        </p:sp>
        <p:sp>
          <p:nvSpPr>
            <p:cNvPr id="28" name="TextBox 7"/>
            <p:cNvSpPr txBox="1"/>
            <p:nvPr/>
          </p:nvSpPr>
          <p:spPr>
            <a:xfrm>
              <a:off x="1405888" y="2694630"/>
              <a:ext cx="9634922" cy="41819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defTabSz="914400">
                <a:lnSpc>
                  <a:spcPct val="150000"/>
                </a:lnSpc>
              </a:pPr>
              <a:endPara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913130" y="1035685"/>
            <a:ext cx="9322435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可预览到该张凭证的原始单据扫描件。如需下载凭证影像，点击【下载】即可。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3" name="图片 -21474826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780" y="1691640"/>
            <a:ext cx="10022840" cy="488061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WPS 演示</Application>
  <PresentationFormat>宽屏</PresentationFormat>
  <Paragraphs>20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Calibri</vt:lpstr>
      <vt:lpstr>微软雅黑</vt:lpstr>
      <vt:lpstr>Arial</vt:lpstr>
      <vt:lpstr>汉真广标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杨蔚屏</dc:creator>
  <cp:lastModifiedBy>WPS_1627011372</cp:lastModifiedBy>
  <cp:revision>3</cp:revision>
  <dcterms:created xsi:type="dcterms:W3CDTF">2023-08-09T12:44:00Z</dcterms:created>
  <dcterms:modified xsi:type="dcterms:W3CDTF">2025-05-27T04:31:58Z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2052-12.1.0.21171</vt:lpwstr>
  </property>
</Properties>
</file>