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466866996" name="Sofia" initials="S" lastIdx="1" clrIdx="2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标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738466" y="2019146"/>
            <a:ext cx="2819708" cy="2819708"/>
            <a:chOff x="1026094" y="1745965"/>
            <a:chExt cx="3366069" cy="33660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026094" y="1745965"/>
              <a:ext cx="3366069" cy="3366069"/>
              <a:chOff x="1026094" y="1745965"/>
              <a:chExt cx="3366069" cy="3366069"/>
            </a:xfrm>
          </p:grpSpPr>
          <p:sp>
            <p:nvSpPr>
              <p:cNvPr id="13" name="矩形: 对角圆角 12"/>
              <p:cNvSpPr/>
              <p:nvPr/>
            </p:nvSpPr>
            <p:spPr>
              <a:xfrm>
                <a:off x="1026094" y="1745965"/>
                <a:ext cx="3366069" cy="3366069"/>
              </a:xfrm>
              <a:prstGeom prst="round2DiagRect">
                <a:avLst/>
              </a:prstGeom>
              <a:solidFill>
                <a:srgbClr val="0F74F8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023328" y="2754966"/>
              <a:ext cx="1371600" cy="1100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8000">
                  <a:solidFill>
                    <a:schemeClr val="bg1"/>
                  </a:solidFill>
                  <a:latin typeface="汉真广标" pitchFamily="49" charset="-122"/>
                  <a:ea typeface="汉真广标" pitchFamily="49" charset="-122"/>
                </a:defRPr>
              </a:lvl1pPr>
            </a:lstStyle>
            <a:p>
              <a:r>
                <a:rPr lang="zh-CN" altLang="en-US" sz="5400" dirty="0">
                  <a:latin typeface="微软雅黑" panose="020B0503020204020204" charset="-122"/>
                  <a:ea typeface="微软雅黑" panose="020B0503020204020204" charset="-122"/>
                  <a:sym typeface="Arial" panose="020B0604020202020204"/>
                </a:rPr>
                <a:t>伍</a:t>
              </a:r>
              <a:endParaRPr lang="zh-CN" altLang="en-US" sz="5400" dirty="0">
                <a:latin typeface="微软雅黑" panose="020B0503020204020204" charset="-122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sp>
        <p:nvSpPr>
          <p:cNvPr id="20" name="文本框 20"/>
          <p:cNvSpPr txBox="1">
            <a:spLocks noChangeArrowheads="1"/>
          </p:cNvSpPr>
          <p:nvPr/>
        </p:nvSpPr>
        <p:spPr bwMode="auto">
          <a:xfrm>
            <a:off x="4976996" y="2537037"/>
            <a:ext cx="4505528" cy="17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defTabSz="1219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 b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400" dirty="0">
                <a:solidFill>
                  <a:schemeClr val="tx1"/>
                </a:solidFill>
              </a:rPr>
              <a:t>差旅费报销业务操作流程</a:t>
            </a:r>
            <a:endParaRPr lang="zh-CN" altLang="zh-CN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1013290"/>
            <a:ext cx="11383645" cy="584775"/>
            <a:chOff x="490058" y="1500559"/>
            <a:chExt cx="11383645" cy="584775"/>
          </a:xfrm>
        </p:grpSpPr>
        <p:sp>
          <p:nvSpPr>
            <p:cNvPr id="7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43523" y="1608797"/>
              <a:ext cx="10330180" cy="3683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>
                <a:buNone/>
              </a:pP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所有信息填写完，点击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下一步（支付方式）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" name="图片 1" descr="p48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2057400"/>
            <a:ext cx="9812655" cy="40036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983098"/>
            <a:ext cx="11064543" cy="645160"/>
            <a:chOff x="490058" y="1470367"/>
            <a:chExt cx="11064543" cy="645160"/>
          </a:xfrm>
        </p:grpSpPr>
        <p:sp>
          <p:nvSpPr>
            <p:cNvPr id="6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05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43266" y="1470367"/>
              <a:ext cx="10011335" cy="64516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>
                <a:buNone/>
              </a:pP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跳转到如下界面，根据实际需要选择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冲借款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”“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对公支付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”“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对私支付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等支付方式。然后点击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下一步（提交线上审批）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按钮，后面所有步骤与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“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日常报销</a:t>
              </a:r>
              <a:r>
                <a:rPr lang="en-US" alt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”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模块相同，不再赘述。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" name="图片 1" descr="p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1987550"/>
            <a:ext cx="9665335" cy="44640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160780" y="6152515"/>
            <a:ext cx="10044430" cy="45148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indent="0">
              <a:buNone/>
            </a:pPr>
            <a:r>
              <a:rPr lang="zh-CN" b="1" dirty="0">
                <a:highlight>
                  <a:srgbClr val="FFFF00"/>
                </a:highlight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注：差旅费报销单横版打印，项目负责人本人发生的费用由本单位负责人审批，出差人本人签字。</a:t>
            </a:r>
            <a:endParaRPr lang="zh-CN" b="1" dirty="0">
              <a:solidFill>
                <a:schemeClr val="tx1"/>
              </a:solidFill>
              <a:highlight>
                <a:srgbClr val="FFFF00"/>
              </a:highlight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3" name="图片 2" descr="差旅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1925" y="842010"/>
            <a:ext cx="9327515" cy="49923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706238"/>
            <a:ext cx="10946765" cy="1669415"/>
            <a:chOff x="490058" y="1193507"/>
            <a:chExt cx="10946765" cy="1669415"/>
          </a:xfrm>
        </p:grpSpPr>
        <p:sp>
          <p:nvSpPr>
            <p:cNvPr id="6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06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43523" y="1193507"/>
              <a:ext cx="9893300" cy="1669415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indent="0">
                <a:buNone/>
              </a:pP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处理国外差旅费业务，与国内差旅费不同的是：</a:t>
              </a:r>
              <a:endParaRPr 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  <a:p>
              <a:pPr marL="0" indent="0">
                <a:buNone/>
              </a:pP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报销国外差旅费，点出差人姓名右侧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按钮</a:t>
              </a: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，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进行出差地区选择（</a:t>
              </a: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点击住宿地点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按钮</a:t>
              </a: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，输入“其他”检索，录入国外出差城市名称，保存并返回上一页）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，再输入到达日期、淡、旺季的天数、发票张数以及住宿金额，点“保存并返回上一页”。</a:t>
              </a:r>
              <a:endParaRPr 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-166" b="14265"/>
          <a:stretch>
            <a:fillRect/>
          </a:stretch>
        </p:blipFill>
        <p:spPr>
          <a:xfrm>
            <a:off x="1536065" y="2375535"/>
            <a:ext cx="9365615" cy="4121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82640" y="193675"/>
            <a:ext cx="4728845" cy="603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n>
                  <a:noFill/>
                </a:ln>
                <a:solidFill>
                  <a:srgbClr val="267B8B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国外差旅费</a:t>
            </a:r>
            <a:endParaRPr lang="zh-CN" altLang="en-US" sz="2400" kern="100" dirty="0">
              <a:solidFill>
                <a:srgbClr val="267B8B"/>
              </a:solidFill>
              <a:effectLst/>
              <a:latin typeface="+mn-ea"/>
              <a:cs typeface="江城圆体 400W" panose="020B0500000000000000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63675" y="706120"/>
            <a:ext cx="10011410" cy="166941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indent="0">
              <a:buNone/>
            </a:pPr>
            <a:endParaRPr lang="zh-CN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4111625"/>
            <a:ext cx="10376535" cy="2286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0" y="1257935"/>
            <a:ext cx="10600055" cy="26644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96915" y="148590"/>
            <a:ext cx="3721735" cy="7759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n>
                  <a:noFill/>
                </a:ln>
                <a:solidFill>
                  <a:srgbClr val="267B8B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国外差旅费</a:t>
            </a:r>
            <a:endParaRPr lang="zh-CN" altLang="en-US" sz="2800" b="1" kern="100" dirty="0">
              <a:ln>
                <a:noFill/>
              </a:ln>
              <a:solidFill>
                <a:srgbClr val="267B8B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江城圆体 400W" panose="020B05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251585" y="553720"/>
            <a:ext cx="9845675" cy="147955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国外差旅费主信息填写完毕后，点击右侧“行程单”按钮，</a:t>
            </a:r>
            <a:r>
              <a:rPr 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行程单填写完毕后，依次填写市内交通补助、伙食补助费等相关信息，点击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“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下一步（支付方式）</a:t>
            </a:r>
            <a:r>
              <a:rPr lang="en-US" altLang="zh-CN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”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。</a:t>
            </a:r>
            <a:r>
              <a:rPr lang="zh-CN" b="1" dirty="0">
                <a:solidFill>
                  <a:srgbClr val="0070C0"/>
                </a:solidFill>
                <a:latin typeface="Arial" panose="020B0604020202020204"/>
                <a:ea typeface="微软雅黑" panose="020B0503020204020204" charset="-122"/>
                <a:sym typeface="+mn-ea"/>
              </a:rPr>
              <a:t>注意，录入金额为折算后的人民币金额，附件上传当日汇率表</a:t>
            </a:r>
            <a:r>
              <a:rPr lang="zh-CN" b="1" dirty="0">
                <a:latin typeface="Arial" panose="020B0604020202020204"/>
                <a:ea typeface="微软雅黑" panose="020B0503020204020204" charset="-122"/>
                <a:sym typeface="+mn-ea"/>
              </a:rPr>
              <a:t>。其他</a:t>
            </a:r>
            <a:r>
              <a:rPr lang="zh-CN" altLang="en-US" b="1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步骤与国内差旅费相同，不再赘述。</a:t>
            </a:r>
            <a:endParaRPr lang="zh-CN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0485" y="1790065"/>
            <a:ext cx="9570085" cy="4828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20410" y="172085"/>
            <a:ext cx="5276850" cy="776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dirty="0">
                <a:ln>
                  <a:noFill/>
                </a:ln>
                <a:solidFill>
                  <a:srgbClr val="267B8B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+mn-ea"/>
              </a:rPr>
              <a:t>国外差旅费</a:t>
            </a:r>
            <a:endParaRPr lang="zh-CN" altLang="en-US" sz="2800" b="1" kern="100" dirty="0">
              <a:ln>
                <a:noFill/>
              </a:ln>
              <a:solidFill>
                <a:srgbClr val="267B8B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江城圆体 400W" panose="020B0500000000000000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7" name="组合 6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9" name="泪滴形 8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10" y="990947"/>
            <a:ext cx="11238230" cy="607000"/>
            <a:chOff x="490058" y="1478334"/>
            <a:chExt cx="11602790" cy="607000"/>
          </a:xfrm>
        </p:grpSpPr>
        <p:sp>
          <p:nvSpPr>
            <p:cNvPr id="14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2950" y="1478334"/>
              <a:ext cx="10549898" cy="50673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+mn-ea"/>
                </a:rPr>
                <a:t>处理国内差旅费报销业务，点击“差旅费报销”按钮后，出现如下界面，点击“新业务填报”按钮。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2" name="图片 1" descr="p43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175" y="4377690"/>
            <a:ext cx="9597390" cy="2036445"/>
          </a:xfrm>
          <a:prstGeom prst="rect">
            <a:avLst/>
          </a:prstGeom>
        </p:spPr>
      </p:pic>
      <p:pic>
        <p:nvPicPr>
          <p:cNvPr id="3" name="图片 2" descr="p43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75" y="1658620"/>
            <a:ext cx="9597390" cy="2619375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0281" y="977309"/>
            <a:ext cx="10754360" cy="645160"/>
            <a:chOff x="490058" y="1470368"/>
            <a:chExt cx="10754360" cy="645160"/>
          </a:xfrm>
        </p:grpSpPr>
        <p:sp>
          <p:nvSpPr>
            <p:cNvPr id="14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3523" y="1470368"/>
              <a:ext cx="9700895" cy="64516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indent="0" fontAlgn="auto">
                <a:lnSpc>
                  <a:spcPct val="100000"/>
                </a:lnSpc>
              </a:pPr>
              <a:r>
                <a:rPr lang="zh-CN" altLang="en-US" sz="1800" b="1" dirty="0">
                  <a:latin typeface="Arial" panose="020B0604020202020204"/>
                  <a:ea typeface="微软雅黑" panose="020B0503020204020204" charset="-122"/>
                  <a:sym typeface="+mn-ea"/>
                </a:rPr>
                <a:t>输入部门编号和项目编号，也可直接点击“项目编号”后的按钮直接定位项目。项目确定后，点击“下一步（差旅费用明细）”。</a:t>
              </a:r>
              <a:endParaRPr lang="zh-CN" altLang="en-US" sz="1800" b="1" dirty="0"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28" name="组合 27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30" name="泪滴形 29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29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pic>
        <p:nvPicPr>
          <p:cNvPr id="2" name="图片 1" descr="p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2283460"/>
            <a:ext cx="9517380" cy="352044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0281" y="977308"/>
            <a:ext cx="10890250" cy="645160"/>
            <a:chOff x="490058" y="1470367"/>
            <a:chExt cx="10890250" cy="645160"/>
          </a:xfrm>
        </p:grpSpPr>
        <p:sp>
          <p:nvSpPr>
            <p:cNvPr id="14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3523" y="1470367"/>
              <a:ext cx="9836785" cy="64516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indent="0" fontAlgn="auto">
                <a:lnSpc>
                  <a:spcPct val="10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进入详细信息填报界面，自上而下依次填报出差日期、出差事由、出差人姓名、职称职别、出差地点、人数等信息，填写完毕后，点击右侧“行程单”按钮。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3" name="组合 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5" name="泪滴形 4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4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pic>
        <p:nvPicPr>
          <p:cNvPr id="9" name="图片 8" descr="p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80" y="2188210"/>
            <a:ext cx="9831070" cy="4268470"/>
          </a:xfrm>
          <a:prstGeom prst="rect">
            <a:avLst/>
          </a:prstGeom>
        </p:spPr>
      </p:pic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7270" y="1080135"/>
            <a:ext cx="10250170" cy="966470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点击出差人姓名右侧按钮，进行出差地区选择，输入到达日期、淡、旺季的天数、发票张数以及住宿金额，点“保存并返回上一页”。</a:t>
            </a:r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indent="0">
              <a:buNone/>
            </a:pPr>
            <a:endParaRPr lang="en-US" altLang="zh-CN" b="1"/>
          </a:p>
          <a:p>
            <a:pPr marL="0" indent="0">
              <a:buNone/>
            </a:pPr>
            <a:endParaRPr lang="en-US" altLang="zh-CN" b="1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pic>
        <p:nvPicPr>
          <p:cNvPr id="2" name="图片 1" descr="p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270" y="2117725"/>
            <a:ext cx="10087610" cy="4361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7270" y="1080135"/>
            <a:ext cx="10250170" cy="966470"/>
          </a:xfrm>
        </p:spPr>
        <p:txBody>
          <a:bodyPr/>
          <a:lstStyle/>
          <a:p>
            <a:pPr marL="0" indent="0" algn="l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住宿地点，点击绿色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+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号按钮，输入省份，检索，找到出差地所在地区，在住宿地点打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√</a:t>
            </a:r>
            <a:r>
              <a:rPr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  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并输入出差城市名，点“保存并返回上一页”。</a:t>
            </a:r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indent="0">
              <a:buNone/>
            </a:pPr>
            <a:endParaRPr lang="en-US" altLang="zh-CN" b="1"/>
          </a:p>
          <a:p>
            <a:pPr marL="0" indent="0">
              <a:buNone/>
            </a:pPr>
            <a:endParaRPr lang="en-US" altLang="zh-CN" b="1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7270" y="2473325"/>
            <a:ext cx="10147935" cy="3733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8065" y="973455"/>
            <a:ext cx="10467975" cy="6946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差旅费主信息填写完毕后，点击右侧“行程单”按钮。</a:t>
            </a:r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indent="0">
              <a:buNone/>
            </a:pPr>
            <a:endParaRPr lang="en-US" altLang="zh-CN" b="1"/>
          </a:p>
          <a:p>
            <a:endParaRPr lang="zh-CN" altLang="en-US" b="1">
              <a:latin typeface="+mn-ea"/>
              <a:cs typeface="+mn-ea"/>
              <a:sym typeface="+mn-ea"/>
            </a:endParaRPr>
          </a:p>
          <a:p>
            <a:endParaRPr lang="en-US" altLang="zh-CN" b="1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1572895"/>
            <a:ext cx="10207625" cy="5030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28065" y="878840"/>
            <a:ext cx="10467975" cy="78930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选择填写“行程单”交通工具、起始时间、结束时间、起始地点、目的地、舱位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/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票别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/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车牌号、单价、张数，然后点击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“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保存并返回前一页</a:t>
            </a:r>
            <a:r>
              <a:rPr lang="en-US" altLang="zh-CN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”</a:t>
            </a:r>
            <a:r>
              <a:rPr lang="zh-CN" altLang="en-US" sz="18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。</a:t>
            </a:r>
            <a:endParaRPr lang="zh-CN" altLang="en-US" sz="1800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  <a:p>
            <a:pPr marL="0" indent="0">
              <a:buNone/>
            </a:pPr>
            <a:endParaRPr lang="en-US" altLang="zh-CN" b="1"/>
          </a:p>
          <a:p>
            <a:endParaRPr lang="zh-CN" altLang="en-US" b="1">
              <a:latin typeface="+mn-ea"/>
              <a:cs typeface="+mn-ea"/>
              <a:sym typeface="+mn-ea"/>
            </a:endParaRPr>
          </a:p>
          <a:p>
            <a:endParaRPr lang="en-US" altLang="zh-CN" b="1"/>
          </a:p>
        </p:txBody>
      </p:sp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1922145"/>
            <a:ext cx="10260965" cy="4479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09716" y="295121"/>
            <a:ext cx="5248402" cy="547534"/>
            <a:chOff x="309716" y="295121"/>
            <a:chExt cx="5248402" cy="547534"/>
          </a:xfrm>
        </p:grpSpPr>
        <p:grpSp>
          <p:nvGrpSpPr>
            <p:cNvPr id="13" name="组合 12"/>
            <p:cNvGrpSpPr/>
            <p:nvPr/>
          </p:nvGrpSpPr>
          <p:grpSpPr>
            <a:xfrm>
              <a:off x="309716" y="295121"/>
              <a:ext cx="547534" cy="547534"/>
              <a:chOff x="1026094" y="1745965"/>
              <a:chExt cx="3366069" cy="3366069"/>
            </a:xfrm>
            <a:effectLst/>
          </p:grpSpPr>
          <p:sp>
            <p:nvSpPr>
              <p:cNvPr id="14" name="泪滴形 13"/>
              <p:cNvSpPr/>
              <p:nvPr/>
            </p:nvSpPr>
            <p:spPr>
              <a:xfrm>
                <a:off x="1026094" y="1745965"/>
                <a:ext cx="3366069" cy="3366069"/>
              </a:xfrm>
              <a:prstGeom prst="teardrop">
                <a:avLst/>
              </a:prstGeom>
              <a:solidFill>
                <a:srgbClr val="0F74F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300415" y="2020286"/>
                <a:ext cx="2817426" cy="28174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644334" y="2364205"/>
                <a:ext cx="2129589" cy="2129589"/>
              </a:xfrm>
              <a:prstGeom prst="ellipse">
                <a:avLst/>
              </a:prstGeom>
              <a:gradFill>
                <a:gsLst>
                  <a:gs pos="14000">
                    <a:srgbClr val="589EF9"/>
                  </a:gs>
                  <a:gs pos="77000">
                    <a:srgbClr val="0F74F8"/>
                  </a:gs>
                </a:gsLst>
                <a:lin ang="5400000" scaled="0"/>
              </a:gra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sym typeface="Arial" panose="020B0604020202020204"/>
                </a:endParaRPr>
              </a:p>
            </p:txBody>
          </p:sp>
        </p:grpSp>
        <p:sp>
          <p:nvSpPr>
            <p:cNvPr id="18" name="文本框 20"/>
            <p:cNvSpPr txBox="1">
              <a:spLocks noChangeArrowheads="1"/>
            </p:cNvSpPr>
            <p:nvPr/>
          </p:nvSpPr>
          <p:spPr bwMode="auto">
            <a:xfrm>
              <a:off x="913193" y="307278"/>
              <a:ext cx="46449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12192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/>
                  </a:solidFill>
                  <a:sym typeface="Arial" panose="020B0604020202020204"/>
                </a:rPr>
                <a:t>差旅费报销业务操作流程</a:t>
              </a:r>
              <a:endParaRPr lang="zh-CN" altLang="en-US" dirty="0">
                <a:solidFill>
                  <a:schemeClr val="tx1"/>
                </a:solidFill>
                <a:sym typeface="Arial" panose="020B0604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0281" y="1013290"/>
            <a:ext cx="11383645" cy="584775"/>
            <a:chOff x="490058" y="1500559"/>
            <a:chExt cx="11383645" cy="584775"/>
          </a:xfrm>
        </p:grpSpPr>
        <p:sp>
          <p:nvSpPr>
            <p:cNvPr id="7" name="矩形: 对角圆角 13"/>
            <p:cNvSpPr/>
            <p:nvPr/>
          </p:nvSpPr>
          <p:spPr>
            <a:xfrm>
              <a:off x="490058" y="1500559"/>
              <a:ext cx="890193" cy="584775"/>
            </a:xfrm>
            <a:prstGeom prst="round2DiagRect">
              <a:avLst>
                <a:gd name="adj1" fmla="val 50000"/>
                <a:gd name="adj2" fmla="val 0"/>
              </a:avLst>
            </a:prstGeom>
            <a:gradFill>
              <a:gsLst>
                <a:gs pos="14000">
                  <a:srgbClr val="589EF9"/>
                </a:gs>
                <a:gs pos="77000">
                  <a:srgbClr val="0F74F8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43523" y="1608797"/>
              <a:ext cx="10330180" cy="36830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>
                <a:buNone/>
              </a:pPr>
              <a:r>
                <a:rPr lang="zh-CN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行程单填写完毕后，依次填写市内交通补助、伙食补助费等相关信息</a:t>
              </a:r>
              <a:r>
                <a:rPr lang="zh-CN" altLang="en-US" b="1" dirty="0"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。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1869440"/>
            <a:ext cx="10533380" cy="4224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360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36005"/>
</p:tagLst>
</file>

<file path=ppt/tags/tag2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4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5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7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8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6005"/>
  <p:tag name="KSO_WM_TEMPLATE_CATEGORY" val="custom"/>
  <p:tag name="KSO_WM_SLIDE_INDEX" val="8"/>
  <p:tag name="KSO_WM_SLIDE_ID" val="custom20236005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36005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997</Words>
  <Application>WPS 演示</Application>
  <PresentationFormat>宽屏</PresentationFormat>
  <Paragraphs>89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Calibri</vt:lpstr>
      <vt:lpstr>微软雅黑</vt:lpstr>
      <vt:lpstr>Arial</vt:lpstr>
      <vt:lpstr>汉真广标</vt:lpstr>
      <vt:lpstr>江城圆体 400W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杨蔚屏</dc:creator>
  <cp:lastModifiedBy>WPS_1627011372</cp:lastModifiedBy>
  <cp:revision>3</cp:revision>
  <dcterms:created xsi:type="dcterms:W3CDTF">2023-08-09T12:44:00Z</dcterms:created>
  <dcterms:modified xsi:type="dcterms:W3CDTF">2025-05-27T04:39:06Z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