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466866996" name="Sofia" initials="S" lastIdx="1" clrIdx="2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3" Type="http://schemas.openxmlformats.org/officeDocument/2006/relationships/tags" Target="../tags/tag3.xml"/><Relationship Id="rId2" Type="http://schemas.openxmlformats.org/officeDocument/2006/relationships/image" Target="../media/image38.png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738466" y="2019146"/>
            <a:ext cx="2819708" cy="2819708"/>
            <a:chOff x="1026094" y="1745965"/>
            <a:chExt cx="3366069" cy="3366069"/>
          </a:xfrm>
        </p:grpSpPr>
        <p:grpSp>
          <p:nvGrpSpPr>
            <p:cNvPr id="17" name="组合 16"/>
            <p:cNvGrpSpPr/>
            <p:nvPr/>
          </p:nvGrpSpPr>
          <p:grpSpPr>
            <a:xfrm>
              <a:off x="1026094" y="1745965"/>
              <a:ext cx="3366069" cy="3366069"/>
              <a:chOff x="1026094" y="1745965"/>
              <a:chExt cx="3366069" cy="3366069"/>
            </a:xfrm>
          </p:grpSpPr>
          <p:sp>
            <p:nvSpPr>
              <p:cNvPr id="13" name="矩形: 对角圆角 12"/>
              <p:cNvSpPr/>
              <p:nvPr/>
            </p:nvSpPr>
            <p:spPr>
              <a:xfrm>
                <a:off x="1026094" y="1745965"/>
                <a:ext cx="3366069" cy="3366069"/>
              </a:xfrm>
              <a:prstGeom prst="round2DiagRect">
                <a:avLst/>
              </a:prstGeom>
              <a:solidFill>
                <a:srgbClr val="0F74F8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23328" y="2789078"/>
              <a:ext cx="1371600" cy="110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汉真广标" pitchFamily="49" charset="-122"/>
                  <a:ea typeface="汉真广标" pitchFamily="49" charset="-122"/>
                </a:defRPr>
              </a:lvl1pPr>
            </a:lstStyle>
            <a:p>
              <a:r>
                <a:rPr lang="zh-CN" altLang="en-US" sz="5400" dirty="0">
                  <a:latin typeface="微软雅黑" panose="020B0503020204020204" charset="-122"/>
                  <a:ea typeface="微软雅黑" panose="020B0503020204020204" charset="-122"/>
                  <a:sym typeface="Arial" panose="020B0604020202020204"/>
                </a:rPr>
                <a:t>肆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0" name="文本框 20"/>
          <p:cNvSpPr txBox="1">
            <a:spLocks noChangeArrowheads="1"/>
          </p:cNvSpPr>
          <p:nvPr/>
        </p:nvSpPr>
        <p:spPr bwMode="auto">
          <a:xfrm>
            <a:off x="4976996" y="2477982"/>
            <a:ext cx="4505528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chemeClr val="tx1"/>
                </a:solidFill>
                <a:sym typeface="Arial" panose="020B0604020202020204"/>
              </a:rPr>
              <a:t>日常报销业务</a:t>
            </a:r>
            <a:endParaRPr lang="en-US" altLang="zh-CN" sz="5400" dirty="0">
              <a:solidFill>
                <a:schemeClr val="tx1"/>
              </a:solidFill>
              <a:sym typeface="Arial" panose="020B0604020202020204"/>
            </a:endParaRPr>
          </a:p>
          <a:p>
            <a:r>
              <a:rPr lang="zh-CN" altLang="en-US" sz="5400" dirty="0">
                <a:solidFill>
                  <a:schemeClr val="tx1"/>
                </a:solidFill>
                <a:sym typeface="Arial" panose="020B0604020202020204"/>
              </a:rPr>
              <a:t>操作流程</a:t>
            </a:r>
            <a:endParaRPr lang="zh-CN" altLang="en-US" sz="5400" dirty="0">
              <a:solidFill>
                <a:schemeClr val="tx1"/>
              </a:solidFill>
              <a:sym typeface="Arial" panose="020B0604020202020204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880" y="295275"/>
            <a:ext cx="9598025" cy="965288"/>
            <a:chOff x="309716" y="295121"/>
            <a:chExt cx="6862049" cy="965625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6258572" cy="95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</a:t>
              </a:r>
              <a:endParaRPr lang="zh-CN" altLang="en-US" dirty="0">
                <a:sym typeface="+mn-ea"/>
              </a:endParaRPr>
            </a:p>
            <a:p>
              <a:endParaRPr lang="en-US" altLang="zh-CN" dirty="0"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1598275" cy="711198"/>
            <a:chOff x="874296" y="1562679"/>
            <a:chExt cx="11598275" cy="711198"/>
          </a:xfrm>
        </p:grpSpPr>
        <p:sp>
          <p:nvSpPr>
            <p:cNvPr id="14" name="矩形 13"/>
            <p:cNvSpPr/>
            <p:nvPr/>
          </p:nvSpPr>
          <p:spPr>
            <a:xfrm>
              <a:off x="1617881" y="1701742"/>
              <a:ext cx="10854690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处理日常报销业务，点击“日常报销”按钮后，出现如下界面，点击“新业务填报”按钮。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01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2030730"/>
            <a:ext cx="9761855" cy="429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9815830" cy="965200"/>
            <a:chOff x="309716" y="295121"/>
            <a:chExt cx="9815830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212580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81" y="987978"/>
            <a:ext cx="11081385" cy="711198"/>
            <a:chOff x="874296" y="1562679"/>
            <a:chExt cx="11081385" cy="711198"/>
          </a:xfrm>
        </p:grpSpPr>
        <p:sp>
          <p:nvSpPr>
            <p:cNvPr id="3" name="矩形 2"/>
            <p:cNvSpPr/>
            <p:nvPr/>
          </p:nvSpPr>
          <p:spPr>
            <a:xfrm>
              <a:off x="1673126" y="1565854"/>
              <a:ext cx="1028255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输入部门编号、项目编号查找项目，也可直接点击“项目编号”右侧的按钮，直接选择项目，确定后，点击“下一步（报销费用明细）”。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02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040" y="1786255"/>
            <a:ext cx="9970135" cy="478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9844405" cy="965200"/>
            <a:chOff x="309716" y="295121"/>
            <a:chExt cx="984440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24115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</a:t>
              </a:r>
              <a:endParaRPr lang="zh-CN" altLang="en-US" dirty="0">
                <a:sym typeface="+mn-ea"/>
              </a:endParaRPr>
            </a:p>
            <a:p>
              <a:endParaRPr lang="en-US" altLang="zh-CN" dirty="0"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81" y="953051"/>
            <a:ext cx="10772775" cy="922020"/>
            <a:chOff x="874296" y="1527752"/>
            <a:chExt cx="10772775" cy="922020"/>
          </a:xfrm>
        </p:grpSpPr>
        <p:sp>
          <p:nvSpPr>
            <p:cNvPr id="4" name="矩形 3"/>
            <p:cNvSpPr/>
            <p:nvPr/>
          </p:nvSpPr>
          <p:spPr>
            <a:xfrm>
              <a:off x="1673126" y="1527752"/>
              <a:ext cx="9973945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根据报销内容选择合适项目栏目，在“关键字摘要”中输入报销内容，比如：材料费、咨询费等，在“单据数”中输入附件数量（粘贴纸不算张数），在“金额”中输入报销金额，点击“下一步（支付方式）”，具体界面如下图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03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912495" y="6226810"/>
            <a:ext cx="10836275" cy="494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注：如多项目分摊，可点击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保存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”-“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上一步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增加新项目填报。单项目报销直接点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下一步（支付方式）。</a:t>
            </a:r>
            <a:endParaRPr lang="zh-CN" altLang="en-US" b="1" dirty="0"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040" y="1983105"/>
            <a:ext cx="9946005" cy="402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9844405" cy="965200"/>
            <a:chOff x="309716" y="295121"/>
            <a:chExt cx="984440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24115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</a:t>
              </a:r>
              <a:endParaRPr lang="zh-CN" altLang="en-US" dirty="0">
                <a:sym typeface="+mn-ea"/>
              </a:endParaRPr>
            </a:p>
            <a:p>
              <a:endParaRPr lang="en-US" altLang="zh-CN" dirty="0"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81" y="987978"/>
            <a:ext cx="10772775" cy="711198"/>
            <a:chOff x="874296" y="1562679"/>
            <a:chExt cx="10772775" cy="711198"/>
          </a:xfrm>
        </p:grpSpPr>
        <p:sp>
          <p:nvSpPr>
            <p:cNvPr id="4" name="矩形 3"/>
            <p:cNvSpPr/>
            <p:nvPr/>
          </p:nvSpPr>
          <p:spPr>
            <a:xfrm>
              <a:off x="1673126" y="1718252"/>
              <a:ext cx="9973945" cy="45974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费用明细填写，子项目可参照报销描述及报销要点进行查找。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03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786255"/>
            <a:ext cx="9576435" cy="4594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547985" cy="965200"/>
            <a:chOff x="309716" y="295121"/>
            <a:chExt cx="1054798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94473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查验发票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0281" y="987978"/>
            <a:ext cx="11653520" cy="711198"/>
            <a:chOff x="874296" y="1562679"/>
            <a:chExt cx="11653520" cy="711198"/>
          </a:xfrm>
        </p:grpSpPr>
        <p:sp>
          <p:nvSpPr>
            <p:cNvPr id="3" name="矩形 2"/>
            <p:cNvSpPr/>
            <p:nvPr/>
          </p:nvSpPr>
          <p:spPr>
            <a:xfrm>
              <a:off x="1673126" y="1718252"/>
              <a:ext cx="10854690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查验发票，点击税票录入（验证模式），方法一：将已查验好的发票与此报销单绑定。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04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040" y="1781810"/>
            <a:ext cx="9818370" cy="22072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4096385"/>
            <a:ext cx="9819005" cy="2440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510520" cy="965200"/>
            <a:chOff x="309716" y="295121"/>
            <a:chExt cx="10510520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907270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查验发票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588087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3130" y="1000125"/>
            <a:ext cx="1038034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查验发票，点击税票录入（验证模式），方法二：上传PDF发票，上传成功后直接与此报销单绑定。</a:t>
            </a:r>
            <a:endParaRPr lang="zh-CN" altLang="en-US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924" r="3013"/>
          <a:stretch>
            <a:fillRect/>
          </a:stretch>
        </p:blipFill>
        <p:spPr>
          <a:xfrm>
            <a:off x="1067435" y="1750060"/>
            <a:ext cx="10226040" cy="4366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518775" cy="965200"/>
            <a:chOff x="309716" y="295121"/>
            <a:chExt cx="1051877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91552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查验发票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7705" y="1075402"/>
            <a:ext cx="10826750" cy="675005"/>
            <a:chOff x="961720" y="1650103"/>
            <a:chExt cx="10826750" cy="675005"/>
          </a:xfrm>
        </p:grpSpPr>
        <p:sp>
          <p:nvSpPr>
            <p:cNvPr id="14" name="矩形 13"/>
            <p:cNvSpPr/>
            <p:nvPr/>
          </p:nvSpPr>
          <p:spPr>
            <a:xfrm>
              <a:off x="1497025" y="1679948"/>
              <a:ext cx="1029144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查验发票，点击税票录入（验证模式），方法三：手动录入发票代码、发票号码、开票日期、校验码信息，点击查验。如发票为电子票需要上传PDF原文件，上传成功后再次绑定该报销单。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椭圆 9"/>
            <p:cNvSpPr/>
            <p:nvPr/>
          </p:nvSpPr>
          <p:spPr>
            <a:xfrm>
              <a:off x="961720" y="1650103"/>
              <a:ext cx="536350" cy="536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472" y="3917530"/>
            <a:ext cx="1257409" cy="10668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" y="2243455"/>
            <a:ext cx="10168890" cy="32365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46960" y="5916930"/>
            <a:ext cx="7498080" cy="367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注：个别纸版发票验真不成功，请到税务局网站上查验，打印查验结果与其他附件一同上传。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518775" cy="654050"/>
            <a:chOff x="309716" y="295121"/>
            <a:chExt cx="10518775" cy="65405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915525" cy="64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查验发票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7840" y="805180"/>
            <a:ext cx="76200" cy="76200"/>
            <a:chOff x="961720" y="1650103"/>
            <a:chExt cx="10826750" cy="536350"/>
          </a:xfrm>
        </p:grpSpPr>
        <p:sp>
          <p:nvSpPr>
            <p:cNvPr id="14" name="矩形 13"/>
            <p:cNvSpPr/>
            <p:nvPr/>
          </p:nvSpPr>
          <p:spPr>
            <a:xfrm>
              <a:off x="1497025" y="1679948"/>
              <a:ext cx="1029144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椭圆 9"/>
            <p:cNvSpPr/>
            <p:nvPr/>
          </p:nvSpPr>
          <p:spPr>
            <a:xfrm>
              <a:off x="961720" y="1650103"/>
              <a:ext cx="536350" cy="536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11395075" y="6133465"/>
            <a:ext cx="76200" cy="76200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97585" y="1172210"/>
            <a:ext cx="10178415" cy="971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个别纸质票验真不成功，可到国家税务总局辽宁省税务局网站进行查验，</a:t>
            </a:r>
            <a:endParaRPr lang="zh-CN" altLang="en-US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网址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https://liaoning.chinatax.gov.cn/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。</a:t>
            </a:r>
            <a:r>
              <a:rPr lang="zh-CN" altLang="en-US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我要查询</a:t>
            </a:r>
            <a:r>
              <a:rPr lang="en-US" altLang="zh-CN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（外省可到省外地方税务局网站查验）。</a:t>
            </a:r>
            <a:endParaRPr lang="zh-CN" altLang="en-US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920" y="2144395"/>
            <a:ext cx="9925050" cy="406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518775" cy="965200"/>
            <a:chOff x="309716" y="295121"/>
            <a:chExt cx="1051877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91552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查验发票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7840" y="1146810"/>
            <a:ext cx="10826750" cy="465455"/>
            <a:chOff x="961720" y="1650103"/>
            <a:chExt cx="10826750" cy="536350"/>
          </a:xfrm>
        </p:grpSpPr>
        <p:sp>
          <p:nvSpPr>
            <p:cNvPr id="14" name="矩形 13"/>
            <p:cNvSpPr/>
            <p:nvPr/>
          </p:nvSpPr>
          <p:spPr>
            <a:xfrm>
              <a:off x="1497025" y="1679948"/>
              <a:ext cx="10291445" cy="424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  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定额发票点发票查询，普通发票点增值税发票查验。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椭圆 9"/>
            <p:cNvSpPr/>
            <p:nvPr/>
          </p:nvSpPr>
          <p:spPr>
            <a:xfrm>
              <a:off x="961720" y="1650103"/>
              <a:ext cx="536350" cy="536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33145" y="948690"/>
            <a:ext cx="10144760" cy="813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1255" y="2016125"/>
            <a:ext cx="9884410" cy="445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518775" cy="965200"/>
            <a:chOff x="309716" y="295121"/>
            <a:chExt cx="1051877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91552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查验发票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845" y="842010"/>
            <a:ext cx="10913745" cy="955040"/>
            <a:chOff x="961720" y="1231813"/>
            <a:chExt cx="10826750" cy="954640"/>
          </a:xfrm>
        </p:grpSpPr>
        <p:sp>
          <p:nvSpPr>
            <p:cNvPr id="14" name="矩形 13"/>
            <p:cNvSpPr/>
            <p:nvPr/>
          </p:nvSpPr>
          <p:spPr>
            <a:xfrm>
              <a:off x="1992929" y="1231813"/>
              <a:ext cx="9795541" cy="8511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查验结果上传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  1.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普通发票查验真实，</a:t>
              </a:r>
              <a:r>
                <a:rPr lang="zh-CN" altLang="en-US" b="1" dirty="0">
                  <a:highlight>
                    <a:srgbClr val="000000">
                      <a:alpha val="0"/>
                    </a:srgbClr>
                  </a:highlight>
                  <a:latin typeface="Arial" panose="020B0604020202020204"/>
                  <a:ea typeface="微软雅黑" panose="020B0503020204020204" charset="-122"/>
                  <a:sym typeface="+mn-ea"/>
                </a:rPr>
                <a:t>打印查验结果与其他附件一同上传。</a:t>
              </a:r>
              <a:endParaRPr lang="zh-CN" altLang="en-US" b="1" dirty="0">
                <a:highlight>
                  <a:srgbClr val="000000">
                    <a:alpha val="0"/>
                  </a:srgbClr>
                </a:highlight>
                <a:latin typeface="Arial" panose="020B0604020202020204"/>
                <a:ea typeface="微软雅黑" panose="020B0503020204020204" charset="-122"/>
                <a:sym typeface="+mn-ea"/>
              </a:endParaRPr>
            </a:p>
            <a:p>
              <a:r>
                <a:rPr lang="en-US" altLang="zh-CN" b="1" dirty="0">
                  <a:highlight>
                    <a:srgbClr val="000000">
                      <a:alpha val="0"/>
                    </a:srgbClr>
                  </a:highlight>
                  <a:latin typeface="Arial" panose="020B0604020202020204"/>
                  <a:ea typeface="微软雅黑" panose="020B0503020204020204" charset="-122"/>
                  <a:sym typeface="+mn-ea"/>
                </a:rPr>
                <a:t>                        2.</a:t>
              </a:r>
              <a:r>
                <a:rPr lang="zh-CN" altLang="en-US" b="1" dirty="0">
                  <a:highlight>
                    <a:srgbClr val="000000">
                      <a:alpha val="0"/>
                    </a:srgbClr>
                  </a:highlight>
                  <a:latin typeface="Arial" panose="020B0604020202020204"/>
                  <a:ea typeface="微软雅黑" panose="020B0503020204020204" charset="-122"/>
                  <a:sym typeface="+mn-ea"/>
                </a:rPr>
                <a:t>定额发票查验真实，截图查验结果与其他附件一同上传。</a:t>
              </a:r>
              <a:endParaRPr lang="zh-CN" altLang="en-US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/>
                <a:ea typeface="微软雅黑" panose="020B0503020204020204" charset="-122"/>
                <a:sym typeface="+mn-ea"/>
              </a:endParaRPr>
            </a:p>
            <a:p>
              <a:endParaRPr lang="zh-CN" altLang="en-US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椭圆 9"/>
            <p:cNvSpPr/>
            <p:nvPr/>
          </p:nvSpPr>
          <p:spPr>
            <a:xfrm>
              <a:off x="961720" y="1650103"/>
              <a:ext cx="536350" cy="536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 flipV="1">
            <a:off x="12192000" y="6209665"/>
            <a:ext cx="247015" cy="149860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33145" y="948690"/>
            <a:ext cx="10144760" cy="813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0" y="1409065"/>
            <a:ext cx="9672320" cy="31642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4721225"/>
            <a:ext cx="9004935" cy="184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9458325" cy="965200"/>
            <a:chOff x="309716" y="295121"/>
            <a:chExt cx="945832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885507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sz="2800" dirty="0">
                  <a:solidFill>
                    <a:srgbClr val="267B8B"/>
                  </a:solidFill>
                  <a:sym typeface="+mn-ea"/>
                </a:rPr>
                <a:t>（一）项目授权</a:t>
              </a:r>
              <a:endParaRPr lang="zh-CN" altLang="en-US" sz="2800" dirty="0">
                <a:solidFill>
                  <a:srgbClr val="7FA4AE"/>
                </a:solidFill>
                <a:sym typeface="+mn-ea"/>
              </a:endParaRPr>
            </a:p>
            <a:p>
              <a:endParaRPr lang="zh-CN" altLang="en-US" sz="2800" dirty="0">
                <a:solidFill>
                  <a:srgbClr val="7FA4AE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0890885" cy="1039495"/>
            <a:chOff x="874296" y="1562679"/>
            <a:chExt cx="10890885" cy="1039495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030460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项目负责人登录财务网上办公平台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http://cwcxt.synu.edu.cn/dlpt/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，项目负责人点击“项目授权管理”，进行项目授权操作。（用户名为职工号，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密码为财务网站查询密码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，如果未修改过，初始密码为身份证后六位）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01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2154555"/>
            <a:ext cx="9477375" cy="441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102215" cy="991235"/>
            <a:chOff x="309716" y="295121"/>
            <a:chExt cx="10102215" cy="991235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33221"/>
              <a:ext cx="949896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支付方式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10" y="988060"/>
            <a:ext cx="10942955" cy="923925"/>
            <a:chOff x="874296" y="1562679"/>
            <a:chExt cx="11762657" cy="923925"/>
          </a:xfrm>
        </p:grpSpPr>
        <p:sp>
          <p:nvSpPr>
            <p:cNvPr id="14" name="矩形 13"/>
            <p:cNvSpPr/>
            <p:nvPr/>
          </p:nvSpPr>
          <p:spPr>
            <a:xfrm>
              <a:off x="1672898" y="1564584"/>
              <a:ext cx="10964055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发票查验完毕后，选择支付方式，有三种支付方式，“冲借款”用于冲销之前借款的数据；“对公支付”用于款项通过公对公转账支付，“对私支付”用于报销款项打入个人公务卡中，可根据实际需要予以选择。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05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 descr="p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570" y="2036445"/>
            <a:ext cx="9861550" cy="4462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202545" cy="965200"/>
            <a:chOff x="309716" y="295121"/>
            <a:chExt cx="1020254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59929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chemeClr val="tx1"/>
                  </a:solidFill>
                  <a:sym typeface="+mn-ea"/>
                </a:rPr>
                <a:t>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支付方式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3130" y="962660"/>
            <a:ext cx="1033399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如选择“对公支付”方式，需在“附言”中添加备注信息，点击“对方单位”右侧的按钮，添加对公转账信息。 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</a:endParaRPr>
          </a:p>
          <a:p>
            <a:pPr indent="355600" algn="just"/>
            <a:endParaRPr lang="zh-CN" altLang="zh-CN" sz="18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p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1889760"/>
            <a:ext cx="10453370" cy="420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984865" cy="965200"/>
            <a:chOff x="309716" y="295121"/>
            <a:chExt cx="1098486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38161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支付方式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13765" y="1014730"/>
            <a:ext cx="1049782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在“单位名称”中输入需要汇款的企业名称，可输入关键字，点击右侧的“检索”按钮，如检索出的单位信息不正确，点击“修改”按钮进行修改；如检索不到，可点击“新增”按钮输入汇款信息。</a:t>
            </a:r>
            <a:endParaRPr lang="zh-CN" altLang="en-US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  <a:p>
            <a:endParaRPr lang="zh-CN" altLang="en-US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3" name="图片 2" descr="p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0" y="1967865"/>
            <a:ext cx="10039985" cy="429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984865" cy="965200"/>
            <a:chOff x="309716" y="295121"/>
            <a:chExt cx="1098486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38161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支付方式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13765" y="1014730"/>
            <a:ext cx="104978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如发票上无银行联行号，可在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联行号查询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网址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https://www.cwjyz.com.cn/bank/index.html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rPr>
              <a:t>查询联行号，填入。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如联行号对应上级银行等特殊情况，请打印出报销单后在联行号旁空白处写上对应银行</a:t>
            </a:r>
            <a:endParaRPr lang="zh-CN" altLang="en-US" b="1" dirty="0">
              <a:latin typeface="Arial" panose="020B0604020202020204"/>
              <a:ea typeface="微软雅黑" panose="020B0503020204020204" charset="-122"/>
              <a:sym typeface="+mn-ea"/>
            </a:endParaRPr>
          </a:p>
          <a:p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名称并签字。</a:t>
            </a:r>
            <a:endParaRPr lang="en-US" altLang="zh-CN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</a:endParaRPr>
          </a:p>
          <a:p>
            <a:endParaRPr lang="en-US" altLang="zh-CN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325" y="2091690"/>
            <a:ext cx="9979025" cy="4328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142855" cy="1395730"/>
            <a:chOff x="309716" y="295121"/>
            <a:chExt cx="10142855" cy="139573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539605" cy="138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支付方式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en-US" altLang="zh-CN" dirty="0">
                <a:sym typeface="Arial" panose="020B0604020202020204"/>
              </a:endParaRPr>
            </a:p>
            <a:p>
              <a:endParaRPr lang="en-US" altLang="zh-CN" dirty="0"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1900535" cy="831215"/>
            <a:chOff x="874296" y="1562679"/>
            <a:chExt cx="11900535" cy="831215"/>
          </a:xfrm>
        </p:grpSpPr>
        <p:sp>
          <p:nvSpPr>
            <p:cNvPr id="14" name="矩形 13"/>
            <p:cNvSpPr/>
            <p:nvPr/>
          </p:nvSpPr>
          <p:spPr>
            <a:xfrm>
              <a:off x="1673126" y="1718254"/>
              <a:ext cx="11101705" cy="675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汇款信息确认无误后，在“金额”处输入金额，点击“下一步（提交线上审批）”按钮。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06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5" name="图片 4" descr="p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1410" y="1995805"/>
            <a:ext cx="10042525" cy="42233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812165" y="6096000"/>
            <a:ext cx="76200" cy="112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zh-CN" altLang="en-US" b="1" dirty="0"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9599930" cy="965200"/>
            <a:chOff x="309716" y="295121"/>
            <a:chExt cx="9599930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8996680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支付方式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0943590" cy="711198"/>
            <a:chOff x="874296" y="1562679"/>
            <a:chExt cx="10943590" cy="711198"/>
          </a:xfrm>
        </p:grpSpPr>
        <p:sp>
          <p:nvSpPr>
            <p:cNvPr id="14" name="矩形 13"/>
            <p:cNvSpPr/>
            <p:nvPr/>
          </p:nvSpPr>
          <p:spPr>
            <a:xfrm>
              <a:off x="1673126" y="1564584"/>
              <a:ext cx="1014476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系统提示提交成功！请到下个页面完善审批流程、上传相关附件，注意浏览器可能会有拦截，如拦截，请打开拦截窗口查看！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07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5948"/>
          <a:stretch>
            <a:fillRect/>
          </a:stretch>
        </p:blipFill>
        <p:spPr>
          <a:xfrm>
            <a:off x="1350645" y="1949450"/>
            <a:ext cx="9639300" cy="442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161905" cy="965200"/>
            <a:chOff x="309716" y="295121"/>
            <a:chExt cx="1016190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55865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完善审批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10" y="885825"/>
            <a:ext cx="11160760" cy="1039495"/>
            <a:chOff x="874296" y="1562679"/>
            <a:chExt cx="11260455" cy="1039495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400030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完善审批流程。点击“编辑流程”，在审核（验收）人处输入审验人工资号查找，如报销科研处负责的科研经费外协费，审核（验收）人要指定科研处王浩老师（工资号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08992276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），选择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是否发送提示短信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。完善后点击“保存流程”，方可进行下一步操作。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08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21633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015" y="2270125"/>
            <a:ext cx="10080625" cy="3939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9716" y="295121"/>
            <a:ext cx="10161905" cy="965200"/>
            <a:chOff x="309716" y="295121"/>
            <a:chExt cx="10161905" cy="965200"/>
          </a:xfrm>
        </p:grpSpPr>
        <p:grpSp>
          <p:nvGrpSpPr>
            <p:cNvPr id="6" name="组合 5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8" name="泪滴形 7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6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55865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上传附件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0281" y="885388"/>
            <a:ext cx="10859770" cy="763270"/>
            <a:chOff x="874296" y="1562044"/>
            <a:chExt cx="10859770" cy="763270"/>
          </a:xfrm>
        </p:grpSpPr>
        <p:sp>
          <p:nvSpPr>
            <p:cNvPr id="18" name="矩形 17"/>
            <p:cNvSpPr/>
            <p:nvPr/>
          </p:nvSpPr>
          <p:spPr>
            <a:xfrm>
              <a:off x="1734721" y="1562044"/>
              <a:ext cx="9999345" cy="76327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上传发票、审批单等各类附件。点击“电脑端附件上传”或“手机端扫码上传”，注意手机端扫码上传需要手机连接校园网方可使用，在“点击上传”处上传附件。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21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22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09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36370" y="5524500"/>
            <a:ext cx="9608820" cy="1072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注：涉及资产及招标采购的，按照资产及招标采购管理部门流程审批；涉及维修改造工程的，按照后勤管理部门流程审批。相关审批单据要作为附件上传。</a:t>
            </a:r>
            <a:endParaRPr lang="en-US" altLang="zh-CN" sz="2000" b="1" dirty="0"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635" y="1977390"/>
            <a:ext cx="9773920" cy="2985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9793605" cy="965200"/>
            <a:chOff x="309716" y="295121"/>
            <a:chExt cx="979360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19035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上传附件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5658" y="997062"/>
            <a:ext cx="10871200" cy="1662430"/>
            <a:chOff x="961720" y="1617861"/>
            <a:chExt cx="10871200" cy="1662430"/>
          </a:xfrm>
        </p:grpSpPr>
        <p:sp>
          <p:nvSpPr>
            <p:cNvPr id="14" name="矩形 13"/>
            <p:cNvSpPr/>
            <p:nvPr/>
          </p:nvSpPr>
          <p:spPr>
            <a:xfrm>
              <a:off x="1657680" y="1617861"/>
              <a:ext cx="10175240" cy="16624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上传附件。电脑端上传附件，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请用（</a:t>
              </a:r>
              <a:r>
                <a:rPr lang="en-US" altLang="zh-CN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CS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全能扫描王）扫描成</a:t>
              </a:r>
              <a:r>
                <a:rPr lang="en-US" altLang="zh-CN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PDF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格式上传，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建议每个分类各扫描到一个文件中，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图片看着是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正向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的（如右图）。分类：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1.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纸质发票（非电子发票或手撕发票，电子发票已验真不用当附件再上传。注意：如果是报差旅费，电子发票也请扫描上传附件，按时间顺序排序）。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2.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协议、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合同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（招标合同、比价合同第一次付款须附合同原件）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3.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会议通知。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4.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各类证明、说明。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5.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支付凭证。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6.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其他</a:t>
              </a:r>
              <a:r>
                <a:rPr lang="zh-CN" altLang="en-US" b="1" dirty="0">
                  <a:solidFill>
                    <a:srgbClr val="0070C0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（资产验收单等）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9" name="椭圆 9"/>
            <p:cNvSpPr/>
            <p:nvPr/>
          </p:nvSpPr>
          <p:spPr>
            <a:xfrm>
              <a:off x="961720" y="1650103"/>
              <a:ext cx="536350" cy="536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455" y="2818765"/>
            <a:ext cx="5622925" cy="3259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885" y="2175510"/>
            <a:ext cx="3438525" cy="4455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099675" cy="547534"/>
            <a:chOff x="309716" y="295121"/>
            <a:chExt cx="1009967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49642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提交审批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0281" y="886023"/>
            <a:ext cx="10887710" cy="762635"/>
            <a:chOff x="874296" y="1562679"/>
            <a:chExt cx="10887710" cy="762635"/>
          </a:xfrm>
        </p:grpSpPr>
        <p:sp>
          <p:nvSpPr>
            <p:cNvPr id="18" name="矩形 17"/>
            <p:cNvSpPr/>
            <p:nvPr/>
          </p:nvSpPr>
          <p:spPr>
            <a:xfrm>
              <a:off x="1734721" y="1680154"/>
              <a:ext cx="1002728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点击“确认提交审批”。系统提示：提交审批成功！可在项目管理-已提交业务-【查看审批物流】查看该笔单据的审批进程。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21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22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889377" y="1718223"/>
                <a:ext cx="681037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10</a:t>
                </a:r>
                <a:endParaRPr lang="en-US" altLang="zh-CN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685925" y="6124575"/>
            <a:ext cx="9418955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355600" algn="l" fontAlgn="auto">
              <a:lnSpc>
                <a:spcPts val="3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注：报销单据提交线上审批，请大家耐心等待，会计会按提交顺序抓紧审核。</a:t>
            </a:r>
            <a:endParaRPr lang="zh-CN" altLang="en-US" b="1" dirty="0"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6360" y="1855470"/>
            <a:ext cx="9479915" cy="423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892155" cy="965200"/>
            <a:chOff x="309716" y="295121"/>
            <a:chExt cx="1089215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28890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（一）项目授权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单项项目授权</a:t>
              </a:r>
              <a:endParaRPr lang="zh-CN" altLang="en-US" dirty="0">
                <a:solidFill>
                  <a:srgbClr val="7FA4AE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0980420" cy="1039495"/>
            <a:chOff x="874296" y="1562679"/>
            <a:chExt cx="10980420" cy="1039495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119995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点击“项目授权”，在授权系统列表中选择“报销系统”、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查询系统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或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申报系统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后，挑选经办人所需项目，在授权使用前面打勾，填写截止时间和授权金额，并输入被授权人工号/学号，点击“授权”。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02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33145" y="2134235"/>
            <a:ext cx="10269855" cy="435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323195" cy="965200"/>
            <a:chOff x="309716" y="295121"/>
            <a:chExt cx="1032319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71994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打印报销单</a:t>
              </a:r>
              <a:endParaRPr lang="zh-CN" altLang="en-US" dirty="0">
                <a:sym typeface="Arial" panose="020B0604020202020204"/>
              </a:endParaRPr>
            </a:p>
            <a:p>
              <a:endParaRPr lang="en-US" altLang="zh-CN" dirty="0"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9880" y="941705"/>
            <a:ext cx="11146790" cy="711200"/>
            <a:chOff x="874296" y="1562679"/>
            <a:chExt cx="11285611" cy="711198"/>
          </a:xfrm>
        </p:grpSpPr>
        <p:sp>
          <p:nvSpPr>
            <p:cNvPr id="14" name="矩形 13"/>
            <p:cNvSpPr/>
            <p:nvPr/>
          </p:nvSpPr>
          <p:spPr>
            <a:xfrm>
              <a:off x="1658001" y="1617924"/>
              <a:ext cx="10501906" cy="645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审批流程完成后，会通过公众号推送审批完成信息，进入系统，点击“项目管理—已提交业务”，点击右侧的“打印”按钮，打印报销单。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11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4" name="图片 3" descr="p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585" y="2209165"/>
            <a:ext cx="10201910" cy="37166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12215" y="6481445"/>
            <a:ext cx="76200" cy="76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355600" algn="l" fontAlgn="auto">
              <a:lnSpc>
                <a:spcPts val="3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</a:pPr>
            <a:endParaRPr lang="zh-CN" altLang="en-US" b="1" dirty="0"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471150" cy="547534"/>
            <a:chOff x="309716" y="295121"/>
            <a:chExt cx="1047115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8679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打印报销单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54330" y="1083945"/>
            <a:ext cx="11401425" cy="347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l">
              <a:lnSpc>
                <a:spcPts val="2000"/>
              </a:lnSpc>
              <a:spcBef>
                <a:spcPts val="780"/>
              </a:spcBef>
              <a:spcAft>
                <a:spcPts val="78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在空白处点击右键，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（横版）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打印出报销单，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连同所有单据（纸版的发票、附件）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一起投递到自助投递机中。</a:t>
            </a:r>
            <a:endParaRPr lang="zh-CN" altLang="en-US" sz="1800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163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860" y="1687830"/>
            <a:ext cx="5398135" cy="437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89025" y="6266815"/>
            <a:ext cx="10666730" cy="454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注：打印报销单，如果只差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1-2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行，打印时可最小缩放至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80%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，再多则不必缩放正常多页打印即可。</a:t>
            </a:r>
            <a:endParaRPr lang="zh-CN" altLang="en-US" b="1" dirty="0"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471150" cy="547534"/>
            <a:chOff x="309716" y="295121"/>
            <a:chExt cx="1047115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8679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票据粘贴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4635" y="1009015"/>
            <a:ext cx="10848340" cy="450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45440" algn="just" defTabSz="266700">
              <a:lnSpc>
                <a:spcPts val="2800"/>
              </a:lnSpc>
              <a:spcBef>
                <a:spcPts val="400"/>
              </a:spcBef>
              <a:spcAft>
                <a:spcPct val="0"/>
              </a:spcAft>
            </a:pP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          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火车票粘贴示例</a:t>
            </a:r>
            <a:r>
              <a:rPr lang="en-US" altLang="zh-CN" sz="1800" b="1" dirty="0">
                <a:latin typeface="Arial" panose="020B0604020202020204"/>
                <a:ea typeface="微软雅黑" panose="020B0503020204020204" charset="-122"/>
              </a:rPr>
              <a:t>                                                            </a:t>
            </a:r>
            <a:r>
              <a:rPr lang="zh-CN" altLang="en-US" sz="1800" b="1" dirty="0">
                <a:latin typeface="Arial" panose="020B0604020202020204"/>
                <a:ea typeface="微软雅黑" panose="020B0503020204020204" charset="-122"/>
              </a:rPr>
              <a:t>出租车票粘贴示例</a:t>
            </a:r>
            <a:endParaRPr lang="zh-CN" altLang="en-US" sz="1800" b="1" dirty="0"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3" name="图片 1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5845" y="1626235"/>
            <a:ext cx="4830035" cy="345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37717" y="1637122"/>
            <a:ext cx="4865258" cy="34723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45845" y="5545455"/>
            <a:ext cx="10299065" cy="1313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55600" algn="l" fontAlgn="auto">
              <a:lnSpc>
                <a:spcPts val="3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注：发票应用适量胶水平铺式四角粘在横版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A4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+mn-ea"/>
              </a:rPr>
              <a:t>纸上，发票上的全部信息应直观可见，粘贴发票时，应注意在左侧留足4厘米的装订区域。</a:t>
            </a:r>
            <a:endParaRPr lang="zh-CN" altLang="en-US">
              <a:highlight>
                <a:srgbClr val="FFFF00"/>
              </a:highligh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55600" algn="l">
              <a:lnSpc>
                <a:spcPts val="2000"/>
              </a:lnSpc>
              <a:spcBef>
                <a:spcPts val="780"/>
              </a:spcBef>
              <a:spcAft>
                <a:spcPts val="780"/>
              </a:spcAft>
              <a:buClrTx/>
              <a:buSzTx/>
              <a:buFontTx/>
            </a:pPr>
            <a:endParaRPr lang="zh-CN" altLang="en-US" sz="1800" b="1" dirty="0">
              <a:solidFill>
                <a:schemeClr val="tx1"/>
              </a:solidFill>
              <a:highlight>
                <a:srgbClr val="FFFF00"/>
              </a:highlight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" y="926465"/>
            <a:ext cx="628650" cy="6159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655" y="914400"/>
            <a:ext cx="659130" cy="63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471150" cy="547534"/>
            <a:chOff x="309716" y="295121"/>
            <a:chExt cx="1047115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8679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票据粘贴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02715" y="1109980"/>
            <a:ext cx="4139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Arial" panose="020B0604020202020204"/>
                <a:ea typeface="微软雅黑" panose="020B0503020204020204" charset="-122"/>
              </a:rPr>
              <a:t>增值税发票粘贴示例</a:t>
            </a:r>
            <a:endParaRPr lang="zh-CN" altLang="en-US"/>
          </a:p>
        </p:txBody>
      </p:sp>
      <p:pic>
        <p:nvPicPr>
          <p:cNvPr id="31" name="图片 31" descr="IMG_256"/>
          <p:cNvPicPr>
            <a:picLocks noChangeAspect="1"/>
          </p:cNvPicPr>
          <p:nvPr/>
        </p:nvPicPr>
        <p:blipFill>
          <a:blip r:embed="rId1"/>
          <a:srcRect b="8749"/>
          <a:stretch>
            <a:fillRect/>
          </a:stretch>
        </p:blipFill>
        <p:spPr>
          <a:xfrm>
            <a:off x="913130" y="1730375"/>
            <a:ext cx="5388610" cy="342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158480" y="1109980"/>
            <a:ext cx="4229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Arial" panose="020B0604020202020204"/>
                <a:ea typeface="微软雅黑" panose="020B0503020204020204" charset="-122"/>
              </a:rPr>
              <a:t>非发票类原始凭证粘贴</a:t>
            </a:r>
            <a:endParaRPr lang="zh-CN" altLang="en-US" b="1" dirty="0"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07885" y="2192655"/>
            <a:ext cx="4064000" cy="2961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latin typeface="Arial" panose="020B0604020202020204"/>
                <a:ea typeface="微软雅黑" panose="020B0503020204020204" charset="-122"/>
              </a:rPr>
              <a:t>非发票类原始凭证主要是指合同、会议邀请函、身份证复印件、各种流程的审批表等，此类附件大小一般等于或者超过A4的，其处理原则同上，不需要贴在粘贴单上，直接附在报销材料中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</a:rPr>
              <a:t>（用曲别针、夹子固定，不要用订书器装订）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</a:rPr>
              <a:t>，若此类附件小于 A4的，则应贴在粘贴单上。需要特别注意的是此类附件的信息内容尽量避开装订区域。</a:t>
            </a:r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" y="966470"/>
            <a:ext cx="626745" cy="62674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80" y="972820"/>
            <a:ext cx="636905" cy="636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053955" cy="547534"/>
            <a:chOff x="309716" y="295121"/>
            <a:chExt cx="1005395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4507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投递单据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46960" y="829310"/>
            <a:ext cx="7498080" cy="1156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210" y="842010"/>
            <a:ext cx="11294745" cy="1004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2286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第一步：点击“网上自助投递”按钮。出现如图界面。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935" y="1470660"/>
            <a:ext cx="4081780" cy="4337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26845"/>
            <a:ext cx="4191000" cy="4381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2165" y="6071235"/>
            <a:ext cx="100965" cy="176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6165" y="6071870"/>
            <a:ext cx="9990455" cy="60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注：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现在校部一楼进门右手边放置一台财务报销自助投递机（</a:t>
            </a:r>
            <a:r>
              <a:rPr lang="en-US" altLang="zh-CN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小时不关机），另一台在财务处报销大厅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053955" cy="547534"/>
            <a:chOff x="309716" y="295121"/>
            <a:chExt cx="1005395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4507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（四）日常报销业务     投递单据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 flipV="1">
            <a:off x="4553585" y="6562725"/>
            <a:ext cx="283845" cy="158750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46960" y="829310"/>
            <a:ext cx="7498080" cy="1156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6920" y="842010"/>
            <a:ext cx="11053445" cy="100457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第二步：在上方“二维码扫描”区域依次扫描预约单上的二维码，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（可连续扫描多个二维码，注意核对屏幕上显示的金额）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，点击“确定”，将全部报销资料放进</a:t>
            </a:r>
            <a:r>
              <a:rPr lang="en-US" altLang="zh-CN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A4</a:t>
            </a:r>
            <a:r>
              <a:rPr lang="zh-CN" altLang="en-US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透明文件袋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，进行资料投递。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defTabSz="266700" fontAlgn="auto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第三步：按“投递完成”按钮，关闭投递口，投递完成。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投递完成后，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无特殊情况钱款会在</a:t>
            </a:r>
            <a:r>
              <a:rPr lang="en-US" altLang="zh-CN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个工作日到账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2860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2860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2296795" y="6231890"/>
            <a:ext cx="76200" cy="2171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3585" y="2101850"/>
            <a:ext cx="2854325" cy="3875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645" y="3247390"/>
            <a:ext cx="806450" cy="806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30" y="2108835"/>
            <a:ext cx="6533515" cy="3936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053955" cy="547534"/>
            <a:chOff x="309716" y="295121"/>
            <a:chExt cx="1005395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4507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   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（五）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借款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46960" y="829310"/>
            <a:ext cx="7498080" cy="1156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6920" y="981710"/>
            <a:ext cx="11294745" cy="1004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点击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借款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按钮后，点击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新业务填报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按钮。选择或填写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部门编号、项目编号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后，点击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下一步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借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675" y="1900555"/>
            <a:ext cx="9837420" cy="374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053955" cy="547534"/>
            <a:chOff x="309716" y="295121"/>
            <a:chExt cx="1005395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4507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   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（五）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借款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46960" y="829310"/>
            <a:ext cx="7498080" cy="1156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6920" y="975360"/>
            <a:ext cx="10695305" cy="8864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选择或填写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是否差旅借款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预冲账日期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借款责任人编号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借款事由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后，进行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费用明细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填写。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下一步（支付方式）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1748790"/>
            <a:ext cx="10417175" cy="4629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053955" cy="547534"/>
            <a:chOff x="309716" y="295121"/>
            <a:chExt cx="10053955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94507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    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（五）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借款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46960" y="829310"/>
            <a:ext cx="7498080" cy="1156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2800" y="982980"/>
            <a:ext cx="11294745" cy="1004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支付方式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步骤与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“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日常报销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”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模块相同，不再赘述。</a:t>
            </a:r>
            <a:endParaRPr lang="zh-CN" altLang="en-US" b="1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marL="0" indent="0">
              <a:buNone/>
            </a:pP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借款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735" y="1575435"/>
            <a:ext cx="9853295" cy="4394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54735" y="6134100"/>
            <a:ext cx="8613140" cy="440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r">
              <a:buNone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注：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借款单横版打印，报销时只打印出借款页即可，冲账联还款时附上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1160760" cy="547534"/>
            <a:chOff x="309716" y="295121"/>
            <a:chExt cx="1116076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55751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（六）   修改或删除已提交业务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0786110" cy="1198880"/>
            <a:chOff x="874296" y="1562679"/>
            <a:chExt cx="10786110" cy="1198880"/>
          </a:xfrm>
        </p:grpSpPr>
        <p:sp>
          <p:nvSpPr>
            <p:cNvPr id="14" name="矩形 13"/>
            <p:cNvSpPr/>
            <p:nvPr/>
          </p:nvSpPr>
          <p:spPr>
            <a:xfrm>
              <a:off x="1734721" y="1562679"/>
              <a:ext cx="992568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b="1" kern="1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先取消提交，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在系统功能模块右上角快捷跳转下选择点击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已提交业务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，选中需要取消提交的预约单，点击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取消提交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，提示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取消提交成功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，此时单据退回到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待提交业务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栏目下。再进行修改或删除。</a:t>
              </a:r>
              <a:endParaRPr lang="zh-CN" altLang="en-US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01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 descr="p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635" y="2051685"/>
            <a:ext cx="9675495" cy="415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892155" cy="965200"/>
            <a:chOff x="309716" y="295121"/>
            <a:chExt cx="1089215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28890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（一）项目授权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批量项目授权</a:t>
              </a:r>
              <a:endParaRPr lang="zh-CN" altLang="en-US" dirty="0">
                <a:solidFill>
                  <a:srgbClr val="7FA4AE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0980420" cy="1039495"/>
            <a:chOff x="874296" y="1562679"/>
            <a:chExt cx="10980420" cy="1039495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119995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点击“批量授权”，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在授权系统列表中选择“报销系统”、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查询系统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或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申报系统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后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，选中多个经办人所需项目，在授权使用前面打勾，并输入被授权人工号/学号（可点击插入按钮增加被授权人）、授权截止日期，点击“授权”。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02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635" y="2169160"/>
            <a:ext cx="9931400" cy="442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1160760" cy="547534"/>
            <a:chOff x="309716" y="295121"/>
            <a:chExt cx="1116076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55751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（六）   修改或删除已提交业务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5362" y="1075402"/>
            <a:ext cx="11118374" cy="536350"/>
            <a:chOff x="889377" y="1650103"/>
            <a:chExt cx="11118374" cy="536350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27303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89377" y="1650103"/>
              <a:ext cx="681037" cy="536350"/>
              <a:chOff x="889377" y="1650103"/>
              <a:chExt cx="681037" cy="536350"/>
            </a:xfrm>
          </p:grpSpPr>
          <p:sp>
            <p:nvSpPr>
              <p:cNvPr id="19" name="椭圆 9"/>
              <p:cNvSpPr/>
              <p:nvPr/>
            </p:nvSpPr>
            <p:spPr>
              <a:xfrm>
                <a:off x="961720" y="1650103"/>
                <a:ext cx="536350" cy="53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rcRect b="11527"/>
          <a:stretch>
            <a:fillRect/>
          </a:stretch>
        </p:blipFill>
        <p:spPr>
          <a:xfrm>
            <a:off x="1033780" y="1223010"/>
            <a:ext cx="10052050" cy="43821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13765" y="6004560"/>
            <a:ext cx="10452735" cy="499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b="1" kern="10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注：取消提交业务需在任意审批人未审批状态下进行，如单据在审批中或审批已通过则无法进行取消。</a:t>
            </a:r>
            <a:endParaRPr lang="zh-CN" altLang="zh-CN" b="1" kern="10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zh-CN" b="1" kern="10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0892155" cy="965200"/>
            <a:chOff x="309716" y="295121"/>
            <a:chExt cx="10892155" cy="96520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28890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（一）项目授权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取消授权</a:t>
              </a:r>
              <a:r>
                <a:rPr lang="en-US" altLang="zh-CN" dirty="0">
                  <a:solidFill>
                    <a:srgbClr val="267B8B"/>
                  </a:solidFill>
                  <a:sym typeface="+mn-ea"/>
                </a:rPr>
                <a:t>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查看日志</a:t>
              </a:r>
              <a:endParaRPr lang="zh-CN" altLang="en-US" dirty="0">
                <a:solidFill>
                  <a:srgbClr val="7FA4AE"/>
                </a:solidFill>
                <a:sym typeface="+mn-ea"/>
              </a:endParaRPr>
            </a:p>
            <a:p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0980420" cy="1039495"/>
            <a:chOff x="874296" y="1562679"/>
            <a:chExt cx="10980420" cy="1039495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119995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点击“取消授权”，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在系统列表中选择“报销系统”、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查询系统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或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申报系统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后，点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刷新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，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挑选要取消授权的项目编号、被授权人，在取消授权下面打勾，点击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取消授权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即可。如需查询项目授权、被授权状态，可在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授权日志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”“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被授权日志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中查看。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02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635" y="2296795"/>
            <a:ext cx="9931400" cy="4069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9458325" cy="1395730"/>
            <a:chOff x="309716" y="295121"/>
            <a:chExt cx="9458325" cy="1395730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8855075" cy="138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pc="150" dirty="0">
                  <a:solidFill>
                    <a:schemeClr val="tx1"/>
                  </a:solidFill>
                  <a:latin typeface="+mn-ea"/>
                  <a:cs typeface="+mn-ea"/>
                  <a:sym typeface="Arial" panose="020B0604020202020204"/>
                </a:rPr>
                <a:t>日常报销业务操作流程  </a:t>
              </a:r>
              <a:r>
                <a:rPr lang="zh-CN" altLang="en-US" spc="150" dirty="0">
                  <a:solidFill>
                    <a:srgbClr val="267B8B"/>
                  </a:solidFill>
                  <a:latin typeface="+mn-ea"/>
                  <a:cs typeface="+mn-ea"/>
                  <a:sym typeface="+mn-ea"/>
                </a:rPr>
                <a:t>（二）系统功能模块介绍</a:t>
              </a:r>
              <a:endParaRPr lang="zh-CN" altLang="en-US" spc="150" dirty="0">
                <a:solidFill>
                  <a:srgbClr val="267B8B"/>
                </a:solidFill>
                <a:latin typeface="+mn-ea"/>
                <a:cs typeface="+mn-ea"/>
                <a:sym typeface="+mn-ea"/>
              </a:endParaRPr>
            </a:p>
            <a:p>
              <a:endParaRPr lang="zh-CN" altLang="en-US" dirty="0">
                <a:sym typeface="+mn-ea"/>
              </a:endParaRPr>
            </a:p>
            <a:p>
              <a:endParaRPr lang="en-US" altLang="zh-CN" dirty="0"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5362" y="963007"/>
            <a:ext cx="10901680" cy="2032000"/>
            <a:chOff x="889377" y="1537708"/>
            <a:chExt cx="10901680" cy="2032000"/>
          </a:xfrm>
        </p:grpSpPr>
        <p:sp>
          <p:nvSpPr>
            <p:cNvPr id="14" name="矩形 13"/>
            <p:cNvSpPr/>
            <p:nvPr/>
          </p:nvSpPr>
          <p:spPr>
            <a:xfrm>
              <a:off x="1377057" y="1537708"/>
              <a:ext cx="10414000" cy="2032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lvl="0" indent="0" algn="l" fontAlgn="auto">
                <a:lnSpc>
                  <a:spcPct val="100000"/>
                </a:lnSpc>
                <a:buClr>
                  <a:srgbClr val="376FFF"/>
                </a:buClr>
                <a:buSzPct val="80000"/>
                <a:buFontTx/>
              </a:pPr>
              <a:r>
                <a:rPr lang="zh-CN" altLang="en-US" b="1" spc="15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点击“网上报销系统”进入报销界面，在界面中有“我的票夹”“日常报销”“差旅报销（国内）”“借款”“项目管理”等功能按钮，“我的票夹”是方便将相关的发票信息进行验证保存供后期报销使用或查阅，“日常报销”主要用于处理除差旅费之外的各类报销，“差旅报销（国内、国外）”用于处理出差业务，“项目管理”用于查看本人项目处理情况，“系统管理”用于修改本人密码。相关界面如下图。</a:t>
              </a:r>
              <a:endParaRPr lang="zh-CN" altLang="en-US" b="1" spc="1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89377" y="1650103"/>
              <a:ext cx="681037" cy="536350"/>
              <a:chOff x="889377" y="1650103"/>
              <a:chExt cx="681037" cy="536350"/>
            </a:xfrm>
          </p:grpSpPr>
          <p:sp>
            <p:nvSpPr>
              <p:cNvPr id="19" name="椭圆 9"/>
              <p:cNvSpPr/>
              <p:nvPr/>
            </p:nvSpPr>
            <p:spPr>
              <a:xfrm>
                <a:off x="961720" y="1650103"/>
                <a:ext cx="536350" cy="53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45" y="2652395"/>
            <a:ext cx="10053320" cy="387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880" y="295275"/>
            <a:ext cx="8715375" cy="965288"/>
            <a:chOff x="309716" y="295121"/>
            <a:chExt cx="6862049" cy="965625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6258572" cy="95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（三）我的票夹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0855960" cy="762635"/>
            <a:chOff x="874296" y="1562679"/>
            <a:chExt cx="10855960" cy="762635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999553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点击“我的票夹”，将电子发票进行上传验真查重。点击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PDF、OFD电子发票原文件上传识别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，选择要上传的文件，点击开始上传。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711198"/>
              <a:chOff x="874296" y="1562679"/>
              <a:chExt cx="711198" cy="7111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01</a:t>
                </a:r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pic>
        <p:nvPicPr>
          <p:cNvPr id="4" name="图片 3" descr="微信图片_202504281408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795" y="1891665"/>
            <a:ext cx="9885045" cy="429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880" y="295275"/>
            <a:ext cx="8715375" cy="965288"/>
            <a:chOff x="309716" y="295121"/>
            <a:chExt cx="6862049" cy="965625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6258572" cy="95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（三）我的票夹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  <a:p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7705" y="864582"/>
            <a:ext cx="11208385" cy="885825"/>
            <a:chOff x="961720" y="1439283"/>
            <a:chExt cx="11208385" cy="885825"/>
          </a:xfrm>
        </p:grpSpPr>
        <p:sp>
          <p:nvSpPr>
            <p:cNvPr id="14" name="矩形 13"/>
            <p:cNvSpPr/>
            <p:nvPr/>
          </p:nvSpPr>
          <p:spPr>
            <a:xfrm>
              <a:off x="1125550" y="1439283"/>
              <a:ext cx="11044555" cy="88582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将纸质发票（手撕打车票、纸板火车票、手撕快递票、手撕餐票等）进行上传验真。点击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“OCR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纸质票图片识别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，点击选择图片，选择要上传的发票（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jpg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图片格式，不要扫描，手机单张拍照即可），点击开始上传。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椭圆 9"/>
            <p:cNvSpPr/>
            <p:nvPr/>
          </p:nvSpPr>
          <p:spPr>
            <a:xfrm>
              <a:off x="961720" y="1650103"/>
              <a:ext cx="76200" cy="185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8585" y="1646555"/>
            <a:ext cx="9454515" cy="2286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05" y="4070985"/>
            <a:ext cx="9446260" cy="2449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880" y="295275"/>
            <a:ext cx="9845675" cy="1395818"/>
            <a:chOff x="309716" y="295121"/>
            <a:chExt cx="6862049" cy="1396305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6258572" cy="138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日常报销业务操作流程 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</a:t>
              </a:r>
              <a:r>
                <a:rPr lang="zh-CN" altLang="en-US" dirty="0">
                  <a:solidFill>
                    <a:srgbClr val="267B8B"/>
                  </a:solidFill>
                  <a:sym typeface="+mn-ea"/>
                </a:rPr>
                <a:t>（三）我的票夹</a:t>
              </a:r>
              <a:endParaRPr lang="zh-CN" altLang="en-US" dirty="0">
                <a:solidFill>
                  <a:schemeClr val="tx1"/>
                </a:solidFill>
                <a:sym typeface="+mn-ea"/>
              </a:endParaRPr>
            </a:p>
            <a:p>
              <a:endParaRPr lang="en-US" altLang="zh-CN" dirty="0">
                <a:sym typeface="Arial" panose="020B0604020202020204"/>
              </a:endParaRPr>
            </a:p>
            <a:p>
              <a:endParaRPr lang="en-US" altLang="zh-CN" dirty="0"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7978"/>
            <a:ext cx="11385550" cy="923894"/>
            <a:chOff x="874296" y="1562679"/>
            <a:chExt cx="11385550" cy="923894"/>
          </a:xfrm>
        </p:grpSpPr>
        <p:sp>
          <p:nvSpPr>
            <p:cNvPr id="14" name="矩形 13"/>
            <p:cNvSpPr/>
            <p:nvPr/>
          </p:nvSpPr>
          <p:spPr>
            <a:xfrm>
              <a:off x="1673126" y="1729838"/>
              <a:ext cx="10586720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验真成功后，返回我的票夹，刷新页面，票据会显示在下方。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74296" y="1562679"/>
              <a:ext cx="711198" cy="923894"/>
              <a:chOff x="874296" y="1562679"/>
              <a:chExt cx="711198" cy="92389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74296" y="1562679"/>
                <a:ext cx="711198" cy="711198"/>
                <a:chOff x="1526824" y="2590413"/>
                <a:chExt cx="1054551" cy="1054551"/>
              </a:xfrm>
            </p:grpSpPr>
            <p:sp>
              <p:nvSpPr>
                <p:cNvPr id="18" name="椭圆 9"/>
                <p:cNvSpPr/>
                <p:nvPr/>
              </p:nvSpPr>
              <p:spPr>
                <a:xfrm>
                  <a:off x="1526824" y="2590413"/>
                  <a:ext cx="1054551" cy="1054551"/>
                </a:xfrm>
                <a:prstGeom prst="round2DiagRect">
                  <a:avLst/>
                </a:prstGeom>
                <a:gradFill>
                  <a:gsLst>
                    <a:gs pos="14000">
                      <a:srgbClr val="589EF9"/>
                    </a:gs>
                    <a:gs pos="77000">
                      <a:srgbClr val="0F74F8"/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  <p:sp>
              <p:nvSpPr>
                <p:cNvPr id="19" name="椭圆 9"/>
                <p:cNvSpPr/>
                <p:nvPr/>
              </p:nvSpPr>
              <p:spPr>
                <a:xfrm>
                  <a:off x="1656454" y="2720043"/>
                  <a:ext cx="795290" cy="795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768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02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  <a:p>
                <a:pPr algn="ctr"/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040" y="1699260"/>
            <a:ext cx="9911715" cy="475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2.xml><?xml version="1.0" encoding="utf-8"?>
<p:tagLst xmlns:p="http://schemas.openxmlformats.org/presentationml/2006/main">
  <p:tag name="KSO_WM_DIAGRAM_VIRTUALLY_FRAME" val="{&quot;height&quot;:336.2,&quot;left&quot;:52.1,&quot;top&quot;:128.05,&quot;width&quot;:822.15}"/>
</p:tagLst>
</file>

<file path=ppt/tags/tag3.xml><?xml version="1.0" encoding="utf-8"?>
<p:tagLst xmlns:p="http://schemas.openxmlformats.org/presentationml/2006/main">
  <p:tag name="KSO_WM_DIAGRAM_VIRTUALLY_FRAME" val="{&quot;height&quot;:336.2,&quot;left&quot;:52.1,&quot;top&quot;:128.05,&quot;width&quot;:822.1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4591</Words>
  <Application>WPS 演示</Application>
  <PresentationFormat>宽屏</PresentationFormat>
  <Paragraphs>267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Arial</vt:lpstr>
      <vt:lpstr>宋体</vt:lpstr>
      <vt:lpstr>Wingdings</vt:lpstr>
      <vt:lpstr>Arial Unicode MS</vt:lpstr>
      <vt:lpstr>Calibri</vt:lpstr>
      <vt:lpstr>微软雅黑</vt:lpstr>
      <vt:lpstr>Arial</vt:lpstr>
      <vt:lpstr>汉真广标</vt:lpstr>
      <vt:lpstr>Times New Roman</vt:lpstr>
      <vt:lpstr>仿宋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杨蔚屏</dc:creator>
  <cp:lastModifiedBy>WPS_1627011372</cp:lastModifiedBy>
  <cp:revision>3</cp:revision>
  <dcterms:created xsi:type="dcterms:W3CDTF">2023-08-09T12:44:00Z</dcterms:created>
  <dcterms:modified xsi:type="dcterms:W3CDTF">2025-05-27T04:33:31Z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