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PS" initials="W" lastIdx="1" clrIdx="0"/>
  <p:cmAuthor id="466866996" name="Sofia" initials="S" lastIdx="1" clrIdx="2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图标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1738466" y="2019146"/>
            <a:ext cx="2819708" cy="2819708"/>
            <a:chOff x="1026094" y="1745965"/>
            <a:chExt cx="3366069" cy="3366069"/>
          </a:xfrm>
        </p:grpSpPr>
        <p:grpSp>
          <p:nvGrpSpPr>
            <p:cNvPr id="17" name="组合 16"/>
            <p:cNvGrpSpPr/>
            <p:nvPr/>
          </p:nvGrpSpPr>
          <p:grpSpPr>
            <a:xfrm>
              <a:off x="1026094" y="1745965"/>
              <a:ext cx="3366069" cy="3366069"/>
              <a:chOff x="1026094" y="1745965"/>
              <a:chExt cx="3366069" cy="3366069"/>
            </a:xfrm>
          </p:grpSpPr>
          <p:sp>
            <p:nvSpPr>
              <p:cNvPr id="13" name="矩形: 对角圆角 12"/>
              <p:cNvSpPr/>
              <p:nvPr/>
            </p:nvSpPr>
            <p:spPr>
              <a:xfrm>
                <a:off x="1026094" y="1745965"/>
                <a:ext cx="3366069" cy="3366069"/>
              </a:xfrm>
              <a:prstGeom prst="round2DiagRect">
                <a:avLst/>
              </a:prstGeom>
              <a:solidFill>
                <a:srgbClr val="0F74F8"/>
              </a:soli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2023328" y="2773159"/>
              <a:ext cx="1371600" cy="1100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>
                  <a:solidFill>
                    <a:schemeClr val="bg1"/>
                  </a:solidFill>
                  <a:latin typeface="汉真广标" pitchFamily="49" charset="-122"/>
                  <a:ea typeface="汉真广标" pitchFamily="49" charset="-122"/>
                </a:defRPr>
              </a:lvl1pPr>
            </a:lstStyle>
            <a:p>
              <a:r>
                <a:rPr lang="zh-CN" altLang="en-US" sz="5400" dirty="0">
                  <a:sym typeface="Arial" panose="020B0604020202020204"/>
                </a:rPr>
                <a:t>捌</a:t>
              </a:r>
              <a:endParaRPr lang="zh-CN" altLang="en-US" sz="5400" dirty="0">
                <a:sym typeface="Arial" panose="020B0604020202020204"/>
              </a:endParaRPr>
            </a:p>
          </p:txBody>
        </p:sp>
      </p:grpSp>
      <p:sp>
        <p:nvSpPr>
          <p:cNvPr id="20" name="文本框 20"/>
          <p:cNvSpPr txBox="1">
            <a:spLocks noChangeArrowheads="1"/>
          </p:cNvSpPr>
          <p:nvPr/>
        </p:nvSpPr>
        <p:spPr bwMode="auto">
          <a:xfrm>
            <a:off x="4977130" y="2640965"/>
            <a:ext cx="5165090" cy="175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algn="ctr" defTabSz="1219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4800" b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5400" dirty="0">
                <a:solidFill>
                  <a:schemeClr val="tx1"/>
                </a:solidFill>
                <a:sym typeface="+mn-ea"/>
              </a:rPr>
              <a:t>审批系统操作</a:t>
            </a:r>
            <a:endParaRPr lang="zh-CN" altLang="zh-CN" sz="5400" dirty="0">
              <a:solidFill>
                <a:schemeClr val="tx1"/>
              </a:solidFill>
              <a:sym typeface="+mn-ea"/>
            </a:endParaRPr>
          </a:p>
          <a:p>
            <a:r>
              <a:rPr lang="zh-CN" altLang="zh-CN" sz="5400" dirty="0">
                <a:solidFill>
                  <a:schemeClr val="tx1"/>
                </a:solidFill>
                <a:sym typeface="+mn-ea"/>
              </a:rPr>
              <a:t>流程</a:t>
            </a:r>
            <a:endParaRPr lang="zh-CN" altLang="zh-CN" sz="5400" dirty="0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27455" y="988060"/>
            <a:ext cx="9737090" cy="4873625"/>
          </a:xfrm>
        </p:spPr>
        <p:txBody>
          <a:bodyPr/>
          <a:lstStyle/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点击通过或驳回，输入</a:t>
            </a:r>
            <a:r>
              <a:rPr lang="zh-CN" altLang="en-US" sz="1800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</a:rPr>
              <a:t>签章密码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（密码为身份证后六位，也可以右上角选项中修改签章密码）。如为驳回，需填写驳回意见。</a:t>
            </a:r>
            <a:endParaRPr lang="zh-CN" altLang="en-US" sz="1800" b="1" dirty="0">
              <a:latin typeface="Arial" panose="020B0604020202020204"/>
              <a:ea typeface="微软雅黑" panose="020B0503020204020204" charset="-122"/>
            </a:endParaRP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6920" y="2509520"/>
            <a:ext cx="6885305" cy="3020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t="2261"/>
          <a:stretch>
            <a:fillRect/>
          </a:stretch>
        </p:blipFill>
        <p:spPr>
          <a:xfrm>
            <a:off x="7771765" y="1805305"/>
            <a:ext cx="3623945" cy="2086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3821430"/>
            <a:ext cx="3623310" cy="2235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组合 11"/>
          <p:cNvGrpSpPr/>
          <p:nvPr/>
        </p:nvGrpSpPr>
        <p:grpSpPr>
          <a:xfrm>
            <a:off x="309716" y="295121"/>
            <a:ext cx="10239375" cy="547534"/>
            <a:chOff x="309716" y="295121"/>
            <a:chExt cx="10239375" cy="547534"/>
          </a:xfrm>
        </p:grpSpPr>
        <p:grpSp>
          <p:nvGrpSpPr>
            <p:cNvPr id="13" name="组合 12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14" name="泪滴形 13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7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9636125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+mn-ea"/>
                </a:rPr>
                <a:t>审批系统操作流程   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（二）网页版操作说明</a:t>
              </a:r>
              <a:endParaRPr lang="zh-CN" altLang="en-US" dirty="0">
                <a:solidFill>
                  <a:srgbClr val="267B8B"/>
                </a:solidFill>
                <a:sym typeface="+mn-ea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10210" y="988060"/>
            <a:ext cx="711200" cy="711200"/>
            <a:chOff x="874296" y="1562679"/>
            <a:chExt cx="711198" cy="711198"/>
          </a:xfrm>
        </p:grpSpPr>
        <p:grpSp>
          <p:nvGrpSpPr>
            <p:cNvPr id="7" name="组合 6"/>
            <p:cNvGrpSpPr/>
            <p:nvPr/>
          </p:nvGrpSpPr>
          <p:grpSpPr>
            <a:xfrm>
              <a:off x="874296" y="1562679"/>
              <a:ext cx="711198" cy="711198"/>
              <a:chOff x="1526824" y="2590413"/>
              <a:chExt cx="1054551" cy="1054551"/>
            </a:xfrm>
          </p:grpSpPr>
          <p:sp>
            <p:nvSpPr>
              <p:cNvPr id="18" name="椭圆 9"/>
              <p:cNvSpPr/>
              <p:nvPr/>
            </p:nvSpPr>
            <p:spPr>
              <a:xfrm>
                <a:off x="1526824" y="2590413"/>
                <a:ext cx="1054551" cy="1054551"/>
              </a:xfrm>
              <a:prstGeom prst="round2DiagRect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9" name="椭圆 9"/>
              <p:cNvSpPr/>
              <p:nvPr/>
            </p:nvSpPr>
            <p:spPr>
              <a:xfrm>
                <a:off x="1656454" y="2720043"/>
                <a:ext cx="795290" cy="79529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889376" y="1688091"/>
              <a:ext cx="681037" cy="4603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04</a:t>
              </a:r>
              <a:endParaRPr lang="zh-CN" altLang="en-US" sz="2000" b="1" dirty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27455" y="988060"/>
            <a:ext cx="9737090" cy="677545"/>
          </a:xfrm>
        </p:spPr>
        <p:txBody>
          <a:bodyPr/>
          <a:lstStyle/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批量审批方法：选择多笔待审批业务，点击上方“批量审批”，浏览基本信息及附件，如遇某笔单据不同意时，取消该笔报销流水号后的勾选，可继续审批其余报销。</a:t>
            </a:r>
            <a:endParaRPr lang="zh-CN" altLang="en-US" sz="1800" b="1" dirty="0"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09716" y="295121"/>
            <a:ext cx="10239375" cy="547534"/>
            <a:chOff x="309716" y="295121"/>
            <a:chExt cx="10239375" cy="547534"/>
          </a:xfrm>
        </p:grpSpPr>
        <p:grpSp>
          <p:nvGrpSpPr>
            <p:cNvPr id="13" name="组合 12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14" name="泪滴形 13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7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9636125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+mn-ea"/>
                </a:rPr>
                <a:t>审批系统操作流程   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（二）网页版操作说明</a:t>
              </a:r>
              <a:endParaRPr lang="zh-CN" altLang="en-US" dirty="0">
                <a:solidFill>
                  <a:srgbClr val="267B8B"/>
                </a:solidFill>
                <a:sym typeface="+mn-ea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10210" y="988060"/>
            <a:ext cx="711200" cy="711200"/>
            <a:chOff x="874296" y="1562679"/>
            <a:chExt cx="711198" cy="711198"/>
          </a:xfrm>
        </p:grpSpPr>
        <p:grpSp>
          <p:nvGrpSpPr>
            <p:cNvPr id="7" name="组合 6"/>
            <p:cNvGrpSpPr/>
            <p:nvPr/>
          </p:nvGrpSpPr>
          <p:grpSpPr>
            <a:xfrm>
              <a:off x="874296" y="1562679"/>
              <a:ext cx="711198" cy="711198"/>
              <a:chOff x="1526824" y="2590413"/>
              <a:chExt cx="1054551" cy="1054551"/>
            </a:xfrm>
          </p:grpSpPr>
          <p:sp>
            <p:nvSpPr>
              <p:cNvPr id="18" name="椭圆 9"/>
              <p:cNvSpPr/>
              <p:nvPr/>
            </p:nvSpPr>
            <p:spPr>
              <a:xfrm>
                <a:off x="1526824" y="2590413"/>
                <a:ext cx="1054551" cy="1054551"/>
              </a:xfrm>
              <a:prstGeom prst="round2DiagRect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9" name="椭圆 9"/>
              <p:cNvSpPr/>
              <p:nvPr/>
            </p:nvSpPr>
            <p:spPr>
              <a:xfrm>
                <a:off x="1656454" y="2720043"/>
                <a:ext cx="795290" cy="79529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889376" y="1688091"/>
              <a:ext cx="681037" cy="4603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05</a:t>
              </a:r>
              <a:endParaRPr lang="zh-CN" altLang="en-US" sz="2000" b="1" dirty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3665" y="1665605"/>
            <a:ext cx="9578975" cy="20897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665" y="3755390"/>
            <a:ext cx="9578975" cy="299275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74650" y="1018191"/>
            <a:ext cx="9737090" cy="711200"/>
          </a:xfrm>
        </p:spPr>
        <p:txBody>
          <a:bodyPr>
            <a:normAutofit lnSpcReduction="10000"/>
          </a:bodyPr>
          <a:lstStyle/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通过沈阳师范大学财务处公众号进入教工业务平台，点击“审批平台”，点击右上角“我的”，点击</a:t>
            </a:r>
            <a:r>
              <a:rPr lang="zh-CN" altLang="en-US" sz="1800" b="1" dirty="0" smtClean="0">
                <a:latin typeface="Arial" panose="020B0604020202020204"/>
                <a:ea typeface="微软雅黑" panose="020B0503020204020204" charset="-122"/>
              </a:rPr>
              <a:t>“修改个人信息” 。</a:t>
            </a:r>
            <a:endParaRPr lang="zh-CN" altLang="en-US" sz="1800" b="1" dirty="0"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09716" y="295121"/>
            <a:ext cx="10239375" cy="547534"/>
            <a:chOff x="309716" y="295121"/>
            <a:chExt cx="10239375" cy="547534"/>
          </a:xfrm>
        </p:grpSpPr>
        <p:grpSp>
          <p:nvGrpSpPr>
            <p:cNvPr id="13" name="组合 12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14" name="泪滴形 13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7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9636125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+mn-ea"/>
                </a:rPr>
                <a:t>审批系统操作流程    </a:t>
              </a:r>
              <a:r>
                <a:rPr lang="zh-CN" altLang="en-US" dirty="0" smtClean="0">
                  <a:solidFill>
                    <a:srgbClr val="267B8B"/>
                  </a:solidFill>
                  <a:sym typeface="+mn-ea"/>
                </a:rPr>
                <a:t>（三）修改签章图片  手机端操作</a:t>
              </a:r>
              <a:endParaRPr lang="zh-CN" altLang="en-US" dirty="0">
                <a:solidFill>
                  <a:srgbClr val="267B8B"/>
                </a:solidFill>
                <a:sym typeface="+mn-ea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10210" y="988060"/>
            <a:ext cx="711200" cy="711200"/>
            <a:chOff x="874296" y="1562679"/>
            <a:chExt cx="711198" cy="711198"/>
          </a:xfrm>
        </p:grpSpPr>
        <p:grpSp>
          <p:nvGrpSpPr>
            <p:cNvPr id="7" name="组合 6"/>
            <p:cNvGrpSpPr/>
            <p:nvPr/>
          </p:nvGrpSpPr>
          <p:grpSpPr>
            <a:xfrm>
              <a:off x="874296" y="1562679"/>
              <a:ext cx="711198" cy="711198"/>
              <a:chOff x="1526824" y="2590413"/>
              <a:chExt cx="1054551" cy="1054551"/>
            </a:xfrm>
          </p:grpSpPr>
          <p:sp>
            <p:nvSpPr>
              <p:cNvPr id="18" name="椭圆 9"/>
              <p:cNvSpPr/>
              <p:nvPr/>
            </p:nvSpPr>
            <p:spPr>
              <a:xfrm>
                <a:off x="1526824" y="2590413"/>
                <a:ext cx="1054551" cy="1054551"/>
              </a:xfrm>
              <a:prstGeom prst="round2DiagRect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9" name="椭圆 9"/>
              <p:cNvSpPr/>
              <p:nvPr/>
            </p:nvSpPr>
            <p:spPr>
              <a:xfrm>
                <a:off x="1656454" y="2720043"/>
                <a:ext cx="795290" cy="79529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889376" y="1688091"/>
              <a:ext cx="681037" cy="4603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zh-CN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01</a:t>
              </a:r>
              <a:endParaRPr lang="zh-CN" altLang="en-US" sz="2000" b="1" dirty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10" y="1917700"/>
            <a:ext cx="2405380" cy="472313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852" y="1917391"/>
            <a:ext cx="2450352" cy="473423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125" y="1917700"/>
            <a:ext cx="2437130" cy="47339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27454" y="988060"/>
            <a:ext cx="9987219" cy="1224198"/>
          </a:xfrm>
        </p:spPr>
        <p:txBody>
          <a:bodyPr>
            <a:normAutofit/>
          </a:bodyPr>
          <a:lstStyle/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800" b="1" dirty="0" smtClean="0">
                <a:latin typeface="Arial" panose="020B0604020202020204"/>
                <a:ea typeface="微软雅黑" panose="020B0503020204020204" charset="-122"/>
              </a:rPr>
              <a:t>进入个人信息修改界面后，点击“切换图片”，进行签章信息采集</a:t>
            </a:r>
            <a:r>
              <a:rPr lang="zh-CN" altLang="en-US" sz="1800" b="1" dirty="0" smtClean="0">
                <a:solidFill>
                  <a:srgbClr val="0070C0"/>
                </a:solidFill>
                <a:latin typeface="Arial" panose="020B0604020202020204"/>
                <a:ea typeface="微软雅黑" panose="020B0503020204020204" charset="-122"/>
              </a:rPr>
              <a:t>（推荐采集）</a:t>
            </a:r>
            <a:r>
              <a:rPr lang="zh-CN" altLang="en-US" sz="1800" b="1" dirty="0" smtClean="0">
                <a:latin typeface="Arial" panose="020B0604020202020204"/>
                <a:ea typeface="微软雅黑" panose="020B0503020204020204" charset="-122"/>
              </a:rPr>
              <a:t>，此处可进行签名或上传电子签名照，采集成功后点击下方“修改”，即显示修改成功。</a:t>
            </a:r>
            <a:endParaRPr lang="en-US" altLang="zh-CN" sz="1800" b="1" dirty="0">
              <a:latin typeface="Arial" panose="020B0604020202020204"/>
              <a:ea typeface="微软雅黑" panose="020B0503020204020204" charset="-122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800" b="1" dirty="0" smtClean="0">
                <a:latin typeface="Arial" panose="020B0604020202020204"/>
                <a:ea typeface="微软雅黑" panose="020B0503020204020204" charset="-122"/>
              </a:rPr>
              <a:t>电子签名照制作方法：在</a:t>
            </a:r>
            <a:r>
              <a:rPr lang="en-US" altLang="zh-CN" sz="1800" b="1" dirty="0" smtClean="0">
                <a:latin typeface="Arial" panose="020B0604020202020204"/>
                <a:ea typeface="微软雅黑" panose="020B0503020204020204" charset="-122"/>
              </a:rPr>
              <a:t>word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中插入图片</a:t>
            </a:r>
            <a:r>
              <a:rPr lang="zh-CN" altLang="en-US" sz="1800" b="1" dirty="0" smtClean="0">
                <a:latin typeface="Arial" panose="020B0604020202020204"/>
                <a:ea typeface="微软雅黑" panose="020B0503020204020204" charset="-122"/>
              </a:rPr>
              <a:t>签名，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依次</a:t>
            </a:r>
            <a:r>
              <a:rPr lang="zh-CN" altLang="en-US" sz="1800" b="1" dirty="0" smtClean="0">
                <a:latin typeface="Arial" panose="020B0604020202020204"/>
                <a:ea typeface="微软雅黑" panose="020B0503020204020204" charset="-122"/>
              </a:rPr>
              <a:t>进行大小剪裁、色彩选黑白，将图片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另</a:t>
            </a:r>
            <a:r>
              <a:rPr lang="zh-CN" altLang="en-US" sz="1800" b="1" dirty="0" smtClean="0">
                <a:latin typeface="Arial" panose="020B0604020202020204"/>
                <a:ea typeface="微软雅黑" panose="020B0503020204020204" charset="-122"/>
              </a:rPr>
              <a:t>存后重新插入，选择文字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环绕浮于</a:t>
            </a:r>
            <a:r>
              <a:rPr lang="zh-CN" altLang="en-US" sz="1800" b="1" dirty="0" smtClean="0">
                <a:latin typeface="Arial" panose="020B0604020202020204"/>
                <a:ea typeface="微软雅黑" panose="020B0503020204020204" charset="-122"/>
              </a:rPr>
              <a:t>上方，设置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透明</a:t>
            </a:r>
            <a:r>
              <a:rPr lang="zh-CN" altLang="en-US" sz="1800" b="1" dirty="0" smtClean="0">
                <a:latin typeface="Arial" panose="020B0604020202020204"/>
                <a:ea typeface="微软雅黑" panose="020B0503020204020204" charset="-122"/>
              </a:rPr>
              <a:t>色，将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签名照复制</a:t>
            </a:r>
            <a:r>
              <a:rPr lang="zh-CN" altLang="en-US" sz="1800" b="1" dirty="0" smtClean="0">
                <a:latin typeface="Arial" panose="020B0604020202020204"/>
                <a:ea typeface="微软雅黑" panose="020B0503020204020204" charset="-122"/>
              </a:rPr>
              <a:t>出来即可形成电子版签名。</a:t>
            </a:r>
            <a:endParaRPr lang="zh-CN" altLang="en-US" sz="1800" b="1" dirty="0"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09716" y="295121"/>
            <a:ext cx="10239375" cy="547534"/>
            <a:chOff x="309716" y="295121"/>
            <a:chExt cx="10239375" cy="547534"/>
          </a:xfrm>
        </p:grpSpPr>
        <p:grpSp>
          <p:nvGrpSpPr>
            <p:cNvPr id="13" name="组合 12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14" name="泪滴形 13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7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9636125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+mn-ea"/>
                </a:rPr>
                <a:t>审批系统操作流程    </a:t>
              </a:r>
              <a:r>
                <a:rPr lang="zh-CN" altLang="en-US" dirty="0" smtClean="0">
                  <a:solidFill>
                    <a:srgbClr val="267B8B"/>
                  </a:solidFill>
                  <a:sym typeface="+mn-ea"/>
                </a:rPr>
                <a:t>（三）修改签章图片  手机端操作</a:t>
              </a:r>
              <a:endParaRPr lang="zh-CN" altLang="en-US" dirty="0">
                <a:solidFill>
                  <a:srgbClr val="267B8B"/>
                </a:solidFill>
                <a:sym typeface="+mn-ea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10210" y="988060"/>
            <a:ext cx="711200" cy="711200"/>
            <a:chOff x="874296" y="1562679"/>
            <a:chExt cx="711198" cy="711198"/>
          </a:xfrm>
        </p:grpSpPr>
        <p:grpSp>
          <p:nvGrpSpPr>
            <p:cNvPr id="7" name="组合 6"/>
            <p:cNvGrpSpPr/>
            <p:nvPr/>
          </p:nvGrpSpPr>
          <p:grpSpPr>
            <a:xfrm>
              <a:off x="874296" y="1562679"/>
              <a:ext cx="711198" cy="711198"/>
              <a:chOff x="1526824" y="2590413"/>
              <a:chExt cx="1054551" cy="1054551"/>
            </a:xfrm>
          </p:grpSpPr>
          <p:sp>
            <p:nvSpPr>
              <p:cNvPr id="18" name="椭圆 9"/>
              <p:cNvSpPr/>
              <p:nvPr/>
            </p:nvSpPr>
            <p:spPr>
              <a:xfrm>
                <a:off x="1526824" y="2590413"/>
                <a:ext cx="1054551" cy="1054551"/>
              </a:xfrm>
              <a:prstGeom prst="round2DiagRect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9" name="椭圆 9"/>
              <p:cNvSpPr/>
              <p:nvPr/>
            </p:nvSpPr>
            <p:spPr>
              <a:xfrm>
                <a:off x="1656454" y="2720043"/>
                <a:ext cx="795290" cy="79529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889376" y="1688091"/>
              <a:ext cx="681037" cy="4603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zh-CN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02</a:t>
              </a:r>
              <a:endParaRPr lang="zh-CN" altLang="en-US" sz="2000" b="1" dirty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10" y="2259330"/>
            <a:ext cx="2186305" cy="438658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755" y="2259330"/>
            <a:ext cx="2174240" cy="43865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640" y="2259330"/>
            <a:ext cx="2126615" cy="438594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27454" y="988060"/>
            <a:ext cx="9987219" cy="911531"/>
          </a:xfrm>
        </p:spPr>
        <p:txBody>
          <a:bodyPr>
            <a:normAutofit/>
          </a:bodyPr>
          <a:lstStyle/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800" b="1" dirty="0" smtClean="0">
                <a:latin typeface="Arial" panose="020B0604020202020204"/>
                <a:ea typeface="微软雅黑" panose="020B0503020204020204" charset="-122"/>
              </a:rPr>
              <a:t>在网上综合服务平台界面选择</a:t>
            </a:r>
            <a:r>
              <a:rPr lang="en-US" altLang="zh-CN" sz="1800" b="1" dirty="0" smtClean="0">
                <a:latin typeface="Arial" panose="020B0604020202020204"/>
                <a:ea typeface="微软雅黑" panose="020B0503020204020204" charset="-122"/>
              </a:rPr>
              <a:t>“</a:t>
            </a:r>
            <a:r>
              <a:rPr lang="zh-CN" altLang="en-US" sz="1800" b="1" dirty="0" smtClean="0">
                <a:latin typeface="Arial" panose="020B0604020202020204"/>
                <a:ea typeface="微软雅黑" panose="020B0503020204020204" charset="-122"/>
              </a:rPr>
              <a:t>网上审批系统</a:t>
            </a:r>
            <a:r>
              <a:rPr lang="en-US" altLang="zh-CN" sz="1800" b="1" dirty="0" smtClean="0">
                <a:latin typeface="Arial" panose="020B0604020202020204"/>
                <a:ea typeface="微软雅黑" panose="020B0503020204020204" charset="-122"/>
              </a:rPr>
              <a:t>”</a:t>
            </a:r>
            <a:r>
              <a:rPr lang="zh-CN" altLang="en-US" sz="1800" b="1" dirty="0" smtClean="0">
                <a:latin typeface="Arial" panose="020B0604020202020204"/>
                <a:ea typeface="微软雅黑" panose="020B0503020204020204" charset="-122"/>
              </a:rPr>
              <a:t>，点击右上</a:t>
            </a:r>
            <a:r>
              <a:rPr lang="en-US" altLang="zh-CN" sz="1800" b="1" dirty="0" smtClean="0">
                <a:latin typeface="Arial" panose="020B0604020202020204"/>
                <a:ea typeface="微软雅黑" panose="020B0503020204020204" charset="-122"/>
              </a:rPr>
              <a:t>“</a:t>
            </a:r>
            <a:r>
              <a:rPr lang="zh-CN" altLang="en-US" sz="1800" b="1" dirty="0" smtClean="0">
                <a:latin typeface="Arial" panose="020B0604020202020204"/>
                <a:ea typeface="微软雅黑" panose="020B0503020204020204" charset="-122"/>
              </a:rPr>
              <a:t>选项</a:t>
            </a:r>
            <a:r>
              <a:rPr lang="en-US" altLang="zh-CN" sz="1800" b="1" dirty="0" smtClean="0">
                <a:latin typeface="Arial" panose="020B0604020202020204"/>
                <a:ea typeface="微软雅黑" panose="020B0503020204020204" charset="-122"/>
              </a:rPr>
              <a:t>”</a:t>
            </a:r>
            <a:r>
              <a:rPr lang="zh-CN" altLang="en-US" sz="1800" b="1" dirty="0" smtClean="0">
                <a:latin typeface="Arial" panose="020B0604020202020204"/>
                <a:ea typeface="微软雅黑" panose="020B0503020204020204" charset="-122"/>
              </a:rPr>
              <a:t>，下拉列表中选择</a:t>
            </a:r>
            <a:r>
              <a:rPr lang="en-US" altLang="zh-CN" sz="1800" b="1" dirty="0" smtClean="0">
                <a:latin typeface="Arial" panose="020B0604020202020204"/>
                <a:ea typeface="微软雅黑" panose="020B0503020204020204" charset="-122"/>
              </a:rPr>
              <a:t>“</a:t>
            </a:r>
            <a:r>
              <a:rPr lang="zh-CN" altLang="en-US" sz="1800" b="1" dirty="0" smtClean="0">
                <a:latin typeface="Arial" panose="020B0604020202020204"/>
                <a:ea typeface="微软雅黑" panose="020B0503020204020204" charset="-122"/>
              </a:rPr>
              <a:t>修改个人信息</a:t>
            </a:r>
            <a:r>
              <a:rPr lang="en-US" altLang="zh-CN" sz="1800" b="1" dirty="0" smtClean="0">
                <a:latin typeface="Arial" panose="020B0604020202020204"/>
                <a:ea typeface="微软雅黑" panose="020B0503020204020204" charset="-122"/>
              </a:rPr>
              <a:t>”</a:t>
            </a:r>
            <a:r>
              <a:rPr lang="zh-CN" altLang="en-US" sz="1800" b="1" dirty="0" smtClean="0">
                <a:latin typeface="Arial" panose="020B0604020202020204"/>
                <a:ea typeface="微软雅黑" panose="020B0503020204020204" charset="-122"/>
              </a:rPr>
              <a:t>，选择需要上传的图片，点击修改即修改成功。</a:t>
            </a:r>
            <a:endParaRPr lang="zh-CN" altLang="en-US" sz="1800" b="1" dirty="0"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09716" y="295121"/>
            <a:ext cx="10239375" cy="547534"/>
            <a:chOff x="309716" y="295121"/>
            <a:chExt cx="10239375" cy="547534"/>
          </a:xfrm>
        </p:grpSpPr>
        <p:grpSp>
          <p:nvGrpSpPr>
            <p:cNvPr id="13" name="组合 12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14" name="泪滴形 13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7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9636125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+mn-ea"/>
                </a:rPr>
                <a:t>审批系统操作流程    </a:t>
              </a:r>
              <a:r>
                <a:rPr lang="zh-CN" altLang="en-US" dirty="0" smtClean="0">
                  <a:solidFill>
                    <a:srgbClr val="267B8B"/>
                  </a:solidFill>
                  <a:sym typeface="+mn-ea"/>
                </a:rPr>
                <a:t>（三）修改签章图片  电脑端操作</a:t>
              </a:r>
              <a:endParaRPr lang="zh-CN" altLang="en-US" dirty="0">
                <a:solidFill>
                  <a:srgbClr val="267B8B"/>
                </a:solidFill>
                <a:sym typeface="+mn-ea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10210" y="988060"/>
            <a:ext cx="711200" cy="711200"/>
            <a:chOff x="874296" y="1562679"/>
            <a:chExt cx="711198" cy="711198"/>
          </a:xfrm>
        </p:grpSpPr>
        <p:grpSp>
          <p:nvGrpSpPr>
            <p:cNvPr id="7" name="组合 6"/>
            <p:cNvGrpSpPr/>
            <p:nvPr/>
          </p:nvGrpSpPr>
          <p:grpSpPr>
            <a:xfrm>
              <a:off x="874296" y="1562679"/>
              <a:ext cx="711198" cy="711198"/>
              <a:chOff x="1526824" y="2590413"/>
              <a:chExt cx="1054551" cy="1054551"/>
            </a:xfrm>
          </p:grpSpPr>
          <p:sp>
            <p:nvSpPr>
              <p:cNvPr id="18" name="椭圆 9"/>
              <p:cNvSpPr/>
              <p:nvPr/>
            </p:nvSpPr>
            <p:spPr>
              <a:xfrm>
                <a:off x="1526824" y="2590413"/>
                <a:ext cx="1054551" cy="1054551"/>
              </a:xfrm>
              <a:prstGeom prst="round2DiagRect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9" name="椭圆 9"/>
              <p:cNvSpPr/>
              <p:nvPr/>
            </p:nvSpPr>
            <p:spPr>
              <a:xfrm>
                <a:off x="1656454" y="2720043"/>
                <a:ext cx="795290" cy="79529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889376" y="1672046"/>
              <a:ext cx="681037" cy="4603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zh-CN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03</a:t>
              </a:r>
              <a:endParaRPr lang="zh-CN" altLang="en-US" sz="2000" b="1" dirty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00825" y="1699260"/>
            <a:ext cx="4752975" cy="32658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365" y="4964430"/>
            <a:ext cx="9957435" cy="17640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730" y="1699260"/>
            <a:ext cx="5204460" cy="350139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27454" y="988060"/>
            <a:ext cx="9987219" cy="911531"/>
          </a:xfrm>
        </p:spPr>
        <p:txBody>
          <a:bodyPr>
            <a:normAutofit/>
          </a:bodyPr>
          <a:lstStyle/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800" b="1" dirty="0" smtClean="0">
                <a:latin typeface="Arial" panose="020B0604020202020204"/>
                <a:ea typeface="微软雅黑" panose="020B0503020204020204" charset="-122"/>
              </a:rPr>
              <a:t>签名样例采集：为规范学校财务报销审批签署流程，请及时进行财务负责人签名样例采集，以便后续文件签署核对，样例格式如下图所示：财务负责人处进行打印，手写签名样例处进行手签，加盖单位公章，一式两份，财务处留存一份。</a:t>
            </a:r>
            <a:endParaRPr lang="zh-CN" altLang="en-US" sz="1800" b="1" dirty="0"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09716" y="295121"/>
            <a:ext cx="10239375" cy="547534"/>
            <a:chOff x="309716" y="295121"/>
            <a:chExt cx="10239375" cy="547534"/>
          </a:xfrm>
        </p:grpSpPr>
        <p:grpSp>
          <p:nvGrpSpPr>
            <p:cNvPr id="13" name="组合 12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14" name="泪滴形 13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7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9636125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+mn-ea"/>
                </a:rPr>
                <a:t>审批系统操作流程    </a:t>
              </a:r>
              <a:r>
                <a:rPr lang="zh-CN" altLang="en-US" dirty="0" smtClean="0">
                  <a:solidFill>
                    <a:srgbClr val="267B8B"/>
                  </a:solidFill>
                  <a:sym typeface="+mn-ea"/>
                </a:rPr>
                <a:t>（三）修改签章图片</a:t>
              </a:r>
              <a:endParaRPr lang="zh-CN" altLang="en-US" dirty="0">
                <a:solidFill>
                  <a:srgbClr val="267B8B"/>
                </a:solidFill>
                <a:sym typeface="+mn-ea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10210" y="988060"/>
            <a:ext cx="711200" cy="711200"/>
            <a:chOff x="874296" y="1562679"/>
            <a:chExt cx="711198" cy="711198"/>
          </a:xfrm>
        </p:grpSpPr>
        <p:grpSp>
          <p:nvGrpSpPr>
            <p:cNvPr id="7" name="组合 6"/>
            <p:cNvGrpSpPr/>
            <p:nvPr/>
          </p:nvGrpSpPr>
          <p:grpSpPr>
            <a:xfrm>
              <a:off x="874296" y="1562679"/>
              <a:ext cx="711198" cy="711198"/>
              <a:chOff x="1526824" y="2590413"/>
              <a:chExt cx="1054551" cy="1054551"/>
            </a:xfrm>
          </p:grpSpPr>
          <p:sp>
            <p:nvSpPr>
              <p:cNvPr id="18" name="椭圆 9"/>
              <p:cNvSpPr/>
              <p:nvPr/>
            </p:nvSpPr>
            <p:spPr>
              <a:xfrm>
                <a:off x="1526824" y="2590413"/>
                <a:ext cx="1054551" cy="1054551"/>
              </a:xfrm>
              <a:prstGeom prst="round2DiagRect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9" name="椭圆 9"/>
              <p:cNvSpPr/>
              <p:nvPr/>
            </p:nvSpPr>
            <p:spPr>
              <a:xfrm>
                <a:off x="1656454" y="2720043"/>
                <a:ext cx="795290" cy="79529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889376" y="1672046"/>
              <a:ext cx="681037" cy="4603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zh-CN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04</a:t>
              </a:r>
              <a:endParaRPr lang="zh-CN" altLang="en-US" sz="2000" b="1" dirty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645" y="1899285"/>
            <a:ext cx="3883025" cy="481711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27455" y="988060"/>
            <a:ext cx="9737090" cy="1096645"/>
          </a:xfrm>
        </p:spPr>
        <p:txBody>
          <a:bodyPr/>
          <a:lstStyle/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通过沈阳师范大学财务处公众号进入教工业务平台，点击</a:t>
            </a:r>
            <a:r>
              <a:rPr lang="en-US" altLang="zh-CN" sz="1800" b="1" dirty="0">
                <a:latin typeface="Arial" panose="020B0604020202020204"/>
                <a:ea typeface="微软雅黑" panose="020B0503020204020204" charset="-122"/>
              </a:rPr>
              <a:t>“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审批平台</a:t>
            </a:r>
            <a:r>
              <a:rPr lang="en-US" altLang="zh-CN" sz="1800" b="1" dirty="0">
                <a:latin typeface="Arial" panose="020B0604020202020204"/>
                <a:ea typeface="微软雅黑" panose="020B0503020204020204" charset="-122"/>
              </a:rPr>
              <a:t>”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，点击右上角</a:t>
            </a:r>
            <a:r>
              <a:rPr lang="en-US" altLang="zh-CN" sz="1800" b="1" dirty="0">
                <a:latin typeface="Arial" panose="020B0604020202020204"/>
                <a:ea typeface="微软雅黑" panose="020B0503020204020204" charset="-122"/>
              </a:rPr>
              <a:t>“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我的</a:t>
            </a:r>
            <a:r>
              <a:rPr lang="en-US" altLang="zh-CN" sz="1800" b="1" dirty="0">
                <a:latin typeface="Arial" panose="020B0604020202020204"/>
                <a:ea typeface="微软雅黑" panose="020B0503020204020204" charset="-122"/>
              </a:rPr>
              <a:t>”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，点击</a:t>
            </a:r>
            <a:r>
              <a:rPr lang="en-US" altLang="zh-CN" sz="1800" b="1" dirty="0">
                <a:latin typeface="Arial" panose="020B0604020202020204"/>
                <a:ea typeface="微软雅黑" panose="020B0503020204020204" charset="-122"/>
              </a:rPr>
              <a:t>“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修改签章密码</a:t>
            </a:r>
            <a:r>
              <a:rPr lang="en-US" altLang="zh-CN" sz="1800" b="1" dirty="0">
                <a:latin typeface="Arial" panose="020B0604020202020204"/>
                <a:ea typeface="微软雅黑" panose="020B0503020204020204" charset="-122"/>
              </a:rPr>
              <a:t>”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，依次输入旧密码、新密码（长度至少</a:t>
            </a:r>
            <a:r>
              <a:rPr lang="en-US" altLang="zh-CN" sz="1800" b="1" dirty="0">
                <a:latin typeface="Arial" panose="020B0604020202020204"/>
                <a:ea typeface="微软雅黑" panose="020B0503020204020204" charset="-122"/>
              </a:rPr>
              <a:t>6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位，字母加数字组合），点击确认修改，显示成功即完成签章密码修改工作。</a:t>
            </a:r>
            <a:endParaRPr lang="zh-CN" altLang="en-US" sz="1800" b="1" dirty="0">
              <a:latin typeface="Arial" panose="020B0604020202020204"/>
              <a:ea typeface="微软雅黑" panose="020B0503020204020204" charset="-122"/>
            </a:endParaRPr>
          </a:p>
          <a:p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309716" y="295121"/>
            <a:ext cx="10239375" cy="547534"/>
            <a:chOff x="309716" y="295121"/>
            <a:chExt cx="10239375" cy="547534"/>
          </a:xfrm>
        </p:grpSpPr>
        <p:grpSp>
          <p:nvGrpSpPr>
            <p:cNvPr id="13" name="组合 12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14" name="泪滴形 13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7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9636125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+mn-ea"/>
                </a:rPr>
                <a:t>审批系统操作流程    </a:t>
              </a:r>
              <a:r>
                <a:rPr lang="zh-CN" altLang="en-US" dirty="0" smtClean="0">
                  <a:solidFill>
                    <a:srgbClr val="267B8B"/>
                  </a:solidFill>
                  <a:sym typeface="+mn-ea"/>
                </a:rPr>
                <a:t>（四）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修改签章密码</a:t>
              </a:r>
              <a:r>
                <a:rPr lang="en-US" altLang="zh-CN" dirty="0">
                  <a:solidFill>
                    <a:srgbClr val="267B8B"/>
                  </a:solidFill>
                  <a:sym typeface="+mn-ea"/>
                </a:rPr>
                <a:t>    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手机端操作</a:t>
              </a:r>
              <a:endParaRPr lang="zh-CN" altLang="en-US" dirty="0">
                <a:solidFill>
                  <a:srgbClr val="267B8B"/>
                </a:solidFill>
                <a:sym typeface="+mn-ea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10210" y="988060"/>
            <a:ext cx="711200" cy="711200"/>
            <a:chOff x="874296" y="1562679"/>
            <a:chExt cx="711198" cy="711198"/>
          </a:xfrm>
        </p:grpSpPr>
        <p:grpSp>
          <p:nvGrpSpPr>
            <p:cNvPr id="7" name="组合 6"/>
            <p:cNvGrpSpPr/>
            <p:nvPr/>
          </p:nvGrpSpPr>
          <p:grpSpPr>
            <a:xfrm>
              <a:off x="874296" y="1562679"/>
              <a:ext cx="711198" cy="711198"/>
              <a:chOff x="1526824" y="2590413"/>
              <a:chExt cx="1054551" cy="1054551"/>
            </a:xfrm>
          </p:grpSpPr>
          <p:sp>
            <p:nvSpPr>
              <p:cNvPr id="18" name="椭圆 9"/>
              <p:cNvSpPr/>
              <p:nvPr/>
            </p:nvSpPr>
            <p:spPr>
              <a:xfrm>
                <a:off x="1526824" y="2590413"/>
                <a:ext cx="1054551" cy="1054551"/>
              </a:xfrm>
              <a:prstGeom prst="round2DiagRect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9" name="椭圆 9"/>
              <p:cNvSpPr/>
              <p:nvPr/>
            </p:nvSpPr>
            <p:spPr>
              <a:xfrm>
                <a:off x="1656454" y="2720043"/>
                <a:ext cx="795290" cy="79529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889376" y="1676293"/>
              <a:ext cx="681037" cy="4603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zh-CN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01</a:t>
              </a:r>
              <a:endParaRPr lang="zh-CN" altLang="en-US" sz="2000" b="1" dirty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87" y="2123766"/>
            <a:ext cx="2322746" cy="459559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960" y="2124075"/>
            <a:ext cx="2450465" cy="459613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3110" y="2084705"/>
            <a:ext cx="2176145" cy="4635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27455" y="988060"/>
            <a:ext cx="10079355" cy="1096645"/>
          </a:xfrm>
        </p:spPr>
        <p:txBody>
          <a:bodyPr>
            <a:normAutofit/>
          </a:bodyPr>
          <a:lstStyle/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800" b="1" dirty="0" smtClean="0">
                <a:latin typeface="Arial" panose="020B0604020202020204"/>
                <a:ea typeface="微软雅黑" panose="020B0503020204020204" charset="-122"/>
                <a:sym typeface="+mn-ea"/>
              </a:rPr>
              <a:t>在网上综合服务平台界面选择</a:t>
            </a:r>
            <a:r>
              <a:rPr lang="en-US" altLang="zh-CN" sz="1800" b="1" dirty="0" smtClean="0">
                <a:latin typeface="Arial" panose="020B0604020202020204"/>
                <a:ea typeface="微软雅黑" panose="020B0503020204020204" charset="-122"/>
                <a:sym typeface="+mn-ea"/>
              </a:rPr>
              <a:t>“</a:t>
            </a:r>
            <a:r>
              <a:rPr lang="zh-CN" altLang="en-US" sz="1800" b="1" dirty="0" smtClean="0">
                <a:latin typeface="Arial" panose="020B0604020202020204"/>
                <a:ea typeface="微软雅黑" panose="020B0503020204020204" charset="-122"/>
                <a:sym typeface="+mn-ea"/>
              </a:rPr>
              <a:t>网上审批系统</a:t>
            </a:r>
            <a:r>
              <a:rPr lang="en-US" altLang="zh-CN" sz="1800" b="1" dirty="0" smtClean="0">
                <a:latin typeface="Arial" panose="020B0604020202020204"/>
                <a:ea typeface="微软雅黑" panose="020B0503020204020204" charset="-122"/>
                <a:sym typeface="+mn-ea"/>
              </a:rPr>
              <a:t>”</a:t>
            </a:r>
            <a:r>
              <a:rPr lang="zh-CN" altLang="en-US" sz="1800" b="1" dirty="0" smtClean="0">
                <a:latin typeface="Arial" panose="020B0604020202020204"/>
                <a:ea typeface="微软雅黑" panose="020B0503020204020204" charset="-122"/>
                <a:sym typeface="+mn-ea"/>
              </a:rPr>
              <a:t>，点击右上</a:t>
            </a:r>
            <a:r>
              <a:rPr lang="en-US" altLang="zh-CN" sz="1800" b="1" dirty="0" smtClean="0">
                <a:latin typeface="Arial" panose="020B0604020202020204"/>
                <a:ea typeface="微软雅黑" panose="020B0503020204020204" charset="-122"/>
                <a:sym typeface="+mn-ea"/>
              </a:rPr>
              <a:t>“</a:t>
            </a:r>
            <a:r>
              <a:rPr lang="zh-CN" altLang="en-US" sz="1800" b="1" dirty="0" smtClean="0">
                <a:latin typeface="Arial" panose="020B0604020202020204"/>
                <a:ea typeface="微软雅黑" panose="020B0503020204020204" charset="-122"/>
                <a:sym typeface="+mn-ea"/>
              </a:rPr>
              <a:t>选项</a:t>
            </a:r>
            <a:r>
              <a:rPr lang="en-US" altLang="zh-CN" sz="1800" b="1" dirty="0" smtClean="0">
                <a:latin typeface="Arial" panose="020B0604020202020204"/>
                <a:ea typeface="微软雅黑" panose="020B0503020204020204" charset="-122"/>
                <a:sym typeface="+mn-ea"/>
              </a:rPr>
              <a:t>”</a:t>
            </a:r>
            <a:r>
              <a:rPr lang="zh-CN" altLang="en-US" sz="1800" b="1" dirty="0" smtClean="0">
                <a:latin typeface="Arial" panose="020B0604020202020204"/>
                <a:ea typeface="微软雅黑" panose="020B0503020204020204" charset="-122"/>
                <a:sym typeface="+mn-ea"/>
              </a:rPr>
              <a:t>，下拉列表中选择</a:t>
            </a:r>
            <a:r>
              <a:rPr lang="en-US" altLang="zh-CN" sz="1800" b="1" dirty="0" smtClean="0">
                <a:latin typeface="Arial" panose="020B0604020202020204"/>
                <a:ea typeface="微软雅黑" panose="020B0503020204020204" charset="-122"/>
                <a:sym typeface="+mn-ea"/>
              </a:rPr>
              <a:t>“</a:t>
            </a:r>
            <a:r>
              <a:rPr lang="zh-CN" altLang="en-US" sz="1800" b="1" dirty="0" smtClean="0">
                <a:latin typeface="Arial" panose="020B0604020202020204"/>
                <a:ea typeface="微软雅黑" panose="020B0503020204020204" charset="-122"/>
                <a:sym typeface="+mn-ea"/>
              </a:rPr>
              <a:t>修改签章密码</a:t>
            </a:r>
            <a:r>
              <a:rPr lang="en-US" altLang="zh-CN" sz="1800" b="1" dirty="0" smtClean="0">
                <a:latin typeface="Arial" panose="020B0604020202020204"/>
                <a:ea typeface="微软雅黑" panose="020B0503020204020204" charset="-122"/>
                <a:sym typeface="+mn-ea"/>
              </a:rPr>
              <a:t>”</a:t>
            </a:r>
            <a:r>
              <a:rPr lang="zh-CN" sz="1800" b="1" dirty="0" smtClean="0">
                <a:latin typeface="Arial" panose="020B0604020202020204"/>
                <a:ea typeface="微软雅黑" panose="020B0503020204020204" charset="-122"/>
                <a:sym typeface="+mn-ea"/>
              </a:rPr>
              <a:t>，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分别输入当前密码、新密码（长度至少</a:t>
            </a:r>
            <a:r>
              <a:rPr lang="en-US" altLang="zh-CN" sz="1800" b="1" dirty="0">
                <a:latin typeface="Arial" panose="020B0604020202020204"/>
                <a:ea typeface="微软雅黑" panose="020B0503020204020204" charset="-122"/>
              </a:rPr>
              <a:t>6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位，字母加数字组合），点击</a:t>
            </a:r>
            <a:r>
              <a:rPr lang="en-US" altLang="zh-CN" sz="1800" b="1" dirty="0">
                <a:latin typeface="Arial" panose="020B0604020202020204"/>
                <a:ea typeface="微软雅黑" panose="020B0503020204020204" charset="-122"/>
              </a:rPr>
              <a:t>“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修改</a:t>
            </a:r>
            <a:r>
              <a:rPr lang="en-US" altLang="zh-CN" sz="1800" b="1" dirty="0">
                <a:latin typeface="Arial" panose="020B0604020202020204"/>
                <a:ea typeface="微软雅黑" panose="020B0503020204020204" charset="-122"/>
              </a:rPr>
              <a:t>”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，显示成功，即完成签章密码修改工作。</a:t>
            </a:r>
            <a:endParaRPr lang="zh-CN" altLang="en-US" sz="1800" b="1" dirty="0">
              <a:latin typeface="Arial" panose="020B0604020202020204"/>
              <a:ea typeface="微软雅黑" panose="020B0503020204020204" charset="-122"/>
            </a:endParaRPr>
          </a:p>
          <a:p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309716" y="295121"/>
            <a:ext cx="10239375" cy="547534"/>
            <a:chOff x="309716" y="295121"/>
            <a:chExt cx="10239375" cy="547534"/>
          </a:xfrm>
        </p:grpSpPr>
        <p:grpSp>
          <p:nvGrpSpPr>
            <p:cNvPr id="13" name="组合 12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14" name="泪滴形 13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7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9636125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+mn-ea"/>
                </a:rPr>
                <a:t>审批系统操作流程    </a:t>
              </a:r>
              <a:r>
                <a:rPr lang="zh-CN" altLang="en-US" dirty="0" smtClean="0">
                  <a:solidFill>
                    <a:srgbClr val="267B8B"/>
                  </a:solidFill>
                  <a:sym typeface="+mn-ea"/>
                </a:rPr>
                <a:t>（四）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修改签章密码</a:t>
              </a:r>
              <a:r>
                <a:rPr lang="en-US" altLang="zh-CN" dirty="0">
                  <a:solidFill>
                    <a:srgbClr val="267B8B"/>
                  </a:solidFill>
                  <a:sym typeface="+mn-ea"/>
                </a:rPr>
                <a:t>    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电脑端操作</a:t>
              </a:r>
              <a:endParaRPr lang="zh-CN" altLang="en-US" dirty="0">
                <a:solidFill>
                  <a:srgbClr val="267B8B"/>
                </a:solidFill>
                <a:sym typeface="+mn-ea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10210" y="988060"/>
            <a:ext cx="711200" cy="711200"/>
            <a:chOff x="874296" y="1562679"/>
            <a:chExt cx="711198" cy="711198"/>
          </a:xfrm>
        </p:grpSpPr>
        <p:grpSp>
          <p:nvGrpSpPr>
            <p:cNvPr id="7" name="组合 6"/>
            <p:cNvGrpSpPr/>
            <p:nvPr/>
          </p:nvGrpSpPr>
          <p:grpSpPr>
            <a:xfrm>
              <a:off x="874296" y="1562679"/>
              <a:ext cx="711198" cy="711198"/>
              <a:chOff x="1526824" y="2590413"/>
              <a:chExt cx="1054551" cy="1054551"/>
            </a:xfrm>
          </p:grpSpPr>
          <p:sp>
            <p:nvSpPr>
              <p:cNvPr id="18" name="椭圆 9"/>
              <p:cNvSpPr/>
              <p:nvPr/>
            </p:nvSpPr>
            <p:spPr>
              <a:xfrm>
                <a:off x="1526824" y="2590413"/>
                <a:ext cx="1054551" cy="1054551"/>
              </a:xfrm>
              <a:prstGeom prst="round2DiagRect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9" name="椭圆 9"/>
              <p:cNvSpPr/>
              <p:nvPr/>
            </p:nvSpPr>
            <p:spPr>
              <a:xfrm>
                <a:off x="1656454" y="2720043"/>
                <a:ext cx="795290" cy="79529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889376" y="1688091"/>
              <a:ext cx="681037" cy="4603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zh-CN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02</a:t>
              </a:r>
              <a:endParaRPr lang="zh-CN" altLang="en-US" sz="2000" b="1" dirty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3130" y="2646045"/>
            <a:ext cx="3833495" cy="30613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160" y="2646045"/>
            <a:ext cx="6597650" cy="306197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内容占位符 8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 flipH="1">
            <a:off x="1403985" y="1109345"/>
            <a:ext cx="47625" cy="83185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309716" y="295121"/>
            <a:ext cx="10239375" cy="547534"/>
            <a:chOff x="309716" y="295121"/>
            <a:chExt cx="10239375" cy="547534"/>
          </a:xfrm>
        </p:grpSpPr>
        <p:grpSp>
          <p:nvGrpSpPr>
            <p:cNvPr id="13" name="组合 12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14" name="泪滴形 13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7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9636125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+mn-ea"/>
                </a:rPr>
                <a:t>网报咨询方式</a:t>
              </a:r>
              <a:endParaRPr lang="zh-CN" altLang="en-US" dirty="0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11" name="内容占位符 2"/>
          <p:cNvSpPr txBox="1"/>
          <p:nvPr/>
        </p:nvSpPr>
        <p:spPr>
          <a:xfrm>
            <a:off x="1227455" y="988060"/>
            <a:ext cx="9737090" cy="109664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480" indent="-2063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98830" indent="-1619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0605" indent="-1492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35075" indent="-127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财务</a:t>
            </a:r>
            <a:r>
              <a:rPr lang="zh-CN" altLang="en-US" sz="1800" b="1" dirty="0" smtClean="0">
                <a:latin typeface="Arial" panose="020B0604020202020204"/>
                <a:ea typeface="微软雅黑" panose="020B0503020204020204" charset="-122"/>
              </a:rPr>
              <a:t>网上报销相关操作指南可通过财务处网站、财务处公众号、操作微视频、企业微信网报答疑群、综合服务平台系统操作</a:t>
            </a:r>
            <a:r>
              <a:rPr lang="en-US" altLang="zh-CN" sz="1800" b="1" dirty="0" smtClean="0">
                <a:latin typeface="Arial" panose="020B0604020202020204"/>
                <a:ea typeface="微软雅黑" panose="020B0503020204020204" charset="-122"/>
              </a:rPr>
              <a:t>PPT</a:t>
            </a:r>
            <a:r>
              <a:rPr lang="zh-CN" altLang="en-US" sz="1800" b="1" dirty="0" smtClean="0">
                <a:latin typeface="Arial" panose="020B0604020202020204"/>
                <a:ea typeface="微软雅黑" panose="020B0503020204020204" charset="-122"/>
              </a:rPr>
              <a:t>等多途径进行了解，过程中如有任何疑问可随时咨询财务处，咨询电话：</a:t>
            </a:r>
            <a:r>
              <a:rPr lang="en-US" altLang="zh-CN" sz="1800" b="1" dirty="0" smtClean="0">
                <a:latin typeface="Arial" panose="020B0604020202020204"/>
                <a:ea typeface="微软雅黑" panose="020B0503020204020204" charset="-122"/>
              </a:rPr>
              <a:t>86592990</a:t>
            </a:r>
            <a:r>
              <a:rPr lang="zh-CN" altLang="en-US" sz="1800" b="1" dirty="0" smtClean="0">
                <a:latin typeface="Arial" panose="020B0604020202020204"/>
                <a:ea typeface="微软雅黑" panose="020B0503020204020204" charset="-122"/>
              </a:rPr>
              <a:t>、</a:t>
            </a:r>
            <a:r>
              <a:rPr lang="en-US" altLang="zh-CN" sz="1800" b="1" dirty="0" smtClean="0">
                <a:latin typeface="Arial" panose="020B0604020202020204"/>
                <a:ea typeface="微软雅黑" panose="020B0503020204020204" charset="-122"/>
              </a:rPr>
              <a:t>86594433</a:t>
            </a:r>
            <a:r>
              <a:rPr lang="zh-CN" altLang="en-US" sz="1800" b="1" dirty="0" smtClean="0">
                <a:latin typeface="Arial" panose="020B0604020202020204"/>
                <a:ea typeface="微软雅黑" panose="020B0503020204020204" charset="-122"/>
              </a:rPr>
              <a:t>、</a:t>
            </a:r>
            <a:r>
              <a:rPr lang="en-US" altLang="zh-CN" sz="1800" b="1" dirty="0" smtClean="0">
                <a:latin typeface="Arial" panose="020B0604020202020204"/>
                <a:ea typeface="微软雅黑" panose="020B0503020204020204" charset="-122"/>
              </a:rPr>
              <a:t>86594438</a:t>
            </a:r>
            <a:r>
              <a:rPr lang="zh-CN" altLang="en-US" sz="1800" b="1" dirty="0" smtClean="0">
                <a:latin typeface="Arial" panose="020B0604020202020204"/>
                <a:ea typeface="微软雅黑" panose="020B0503020204020204" charset="-122"/>
              </a:rPr>
              <a:t>。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8165" y="2065655"/>
            <a:ext cx="3248025" cy="4514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860" y="2075180"/>
            <a:ext cx="3238500" cy="45053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7455" y="2084705"/>
            <a:ext cx="3276600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294765" y="1156335"/>
            <a:ext cx="10697845" cy="5133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800" kern="100" spc="-30" dirty="0">
                <a:effectLst/>
                <a:latin typeface="+mj-lt"/>
                <a:ea typeface="+mj-lt"/>
                <a:cs typeface="+mj-lt"/>
              </a:rPr>
              <a:t> 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通过搜索“沈阳师范大学财务处”公众号关注公众号。</a:t>
            </a:r>
            <a:endParaRPr lang="en-US" altLang="zh-CN" sz="1800" b="1" kern="100" spc="-30" dirty="0">
              <a:effectLst/>
              <a:latin typeface="+mj-lt"/>
              <a:ea typeface="+mj-lt"/>
              <a:cs typeface="+mj-lt"/>
            </a:endParaRPr>
          </a:p>
          <a:p>
            <a:pPr marL="0" indent="0">
              <a:buNone/>
            </a:pPr>
            <a:endParaRPr lang="en-US" altLang="zh-CN" sz="1800" kern="100" spc="-30" dirty="0">
              <a:ea typeface="仿宋" panose="02010609060101010101" pitchFamily="49" charset="-122"/>
            </a:endParaRPr>
          </a:p>
          <a:p>
            <a:endParaRPr lang="en-US" altLang="zh-CN" sz="1800" kern="100" spc="-30" dirty="0">
              <a:ea typeface="仿宋" panose="02010609060101010101" pitchFamily="49" charset="-122"/>
            </a:endParaRPr>
          </a:p>
          <a:p>
            <a:endParaRPr lang="en-US" altLang="zh-CN" sz="1800" kern="100" spc="-30" dirty="0">
              <a:ea typeface="仿宋" panose="02010609060101010101" pitchFamily="49" charset="-122"/>
            </a:endParaRPr>
          </a:p>
          <a:p>
            <a:endParaRPr lang="en-US" altLang="zh-CN" sz="1800" kern="100" spc="-30" dirty="0">
              <a:ea typeface="仿宋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81860" y="2122805"/>
            <a:ext cx="8018780" cy="38138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组合 10"/>
          <p:cNvGrpSpPr/>
          <p:nvPr/>
        </p:nvGrpSpPr>
        <p:grpSpPr>
          <a:xfrm>
            <a:off x="309716" y="295121"/>
            <a:ext cx="10239375" cy="547534"/>
            <a:chOff x="309716" y="295121"/>
            <a:chExt cx="10239375" cy="547534"/>
          </a:xfrm>
        </p:grpSpPr>
        <p:grpSp>
          <p:nvGrpSpPr>
            <p:cNvPr id="12" name="组合 11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13" name="泪滴形 12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6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9636125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+mn-ea"/>
                </a:rPr>
                <a:t>审批系统操作流程   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（一）手机端操作说明</a:t>
              </a:r>
              <a:endParaRPr lang="zh-CN" altLang="en-US" dirty="0">
                <a:solidFill>
                  <a:srgbClr val="267B8B"/>
                </a:solidFill>
                <a:sym typeface="+mn-ea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10210" y="988060"/>
            <a:ext cx="711200" cy="711200"/>
            <a:chOff x="874296" y="1562679"/>
            <a:chExt cx="711198" cy="711198"/>
          </a:xfrm>
        </p:grpSpPr>
        <p:grpSp>
          <p:nvGrpSpPr>
            <p:cNvPr id="6" name="组合 5"/>
            <p:cNvGrpSpPr/>
            <p:nvPr/>
          </p:nvGrpSpPr>
          <p:grpSpPr>
            <a:xfrm>
              <a:off x="874296" y="1562679"/>
              <a:ext cx="711198" cy="711198"/>
              <a:chOff x="1526824" y="2590413"/>
              <a:chExt cx="1054551" cy="1054551"/>
            </a:xfrm>
          </p:grpSpPr>
          <p:sp>
            <p:nvSpPr>
              <p:cNvPr id="18" name="椭圆 9"/>
              <p:cNvSpPr/>
              <p:nvPr/>
            </p:nvSpPr>
            <p:spPr>
              <a:xfrm>
                <a:off x="1526824" y="2590413"/>
                <a:ext cx="1054551" cy="1054551"/>
              </a:xfrm>
              <a:prstGeom prst="round2DiagRect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9" name="椭圆 9"/>
              <p:cNvSpPr/>
              <p:nvPr/>
            </p:nvSpPr>
            <p:spPr>
              <a:xfrm>
                <a:off x="1656454" y="2720043"/>
                <a:ext cx="795290" cy="79529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889376" y="1673762"/>
              <a:ext cx="6810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01</a:t>
              </a:r>
              <a:endParaRPr lang="zh-CN" altLang="en-US" sz="2000" b="1" dirty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890446" y="2315962"/>
            <a:ext cx="3949639" cy="418203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1200150" y="988060"/>
            <a:ext cx="9923145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l" fontAlgn="auto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</a:pPr>
            <a:r>
              <a:rPr lang="zh-CN" altLang="en-US" sz="1800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</a:rPr>
              <a:t>身份验证。关注公众号后，点击教工业务，进行身份验证。账号为教工号 ，密码为网查系统密码。如无修改网查系统密码，默认密码为身份证后六位或者000000。</a:t>
            </a:r>
            <a:endParaRPr lang="zh-CN" altLang="en-US" sz="1800" b="1" kern="100" spc="-30" dirty="0">
              <a:solidFill>
                <a:schemeClr val="tx1"/>
              </a:solidFill>
              <a:effectLst/>
              <a:latin typeface="Arial" panose="020B0604020202020204"/>
              <a:ea typeface="微软雅黑" panose="020B0503020204020204" charset="-122"/>
              <a:cs typeface="+mj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 t="386" r="1205"/>
          <a:stretch>
            <a:fillRect/>
          </a:stretch>
        </p:blipFill>
        <p:spPr>
          <a:xfrm>
            <a:off x="1799304" y="2315962"/>
            <a:ext cx="3858178" cy="41820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组合 10"/>
          <p:cNvGrpSpPr/>
          <p:nvPr/>
        </p:nvGrpSpPr>
        <p:grpSpPr>
          <a:xfrm>
            <a:off x="309716" y="295121"/>
            <a:ext cx="10239375" cy="547534"/>
            <a:chOff x="309716" y="295121"/>
            <a:chExt cx="10239375" cy="547534"/>
          </a:xfrm>
        </p:grpSpPr>
        <p:grpSp>
          <p:nvGrpSpPr>
            <p:cNvPr id="12" name="组合 11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13" name="泪滴形 12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6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9636125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+mn-ea"/>
                </a:rPr>
                <a:t>审批系统操作流程  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 （一）手机端操作说明</a:t>
              </a:r>
              <a:endParaRPr lang="zh-CN" altLang="en-US" dirty="0">
                <a:solidFill>
                  <a:srgbClr val="267B8B"/>
                </a:solidFill>
                <a:sym typeface="+mn-ea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10210" y="988060"/>
            <a:ext cx="711200" cy="711200"/>
            <a:chOff x="874296" y="1562679"/>
            <a:chExt cx="711198" cy="711198"/>
          </a:xfrm>
        </p:grpSpPr>
        <p:grpSp>
          <p:nvGrpSpPr>
            <p:cNvPr id="6" name="组合 5"/>
            <p:cNvGrpSpPr/>
            <p:nvPr/>
          </p:nvGrpSpPr>
          <p:grpSpPr>
            <a:xfrm>
              <a:off x="874296" y="1562679"/>
              <a:ext cx="711198" cy="711198"/>
              <a:chOff x="1526824" y="2590413"/>
              <a:chExt cx="1054551" cy="1054551"/>
            </a:xfrm>
          </p:grpSpPr>
          <p:sp>
            <p:nvSpPr>
              <p:cNvPr id="18" name="椭圆 9"/>
              <p:cNvSpPr/>
              <p:nvPr/>
            </p:nvSpPr>
            <p:spPr>
              <a:xfrm>
                <a:off x="1526824" y="2590413"/>
                <a:ext cx="1054551" cy="1054551"/>
              </a:xfrm>
              <a:prstGeom prst="round2DiagRect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9" name="椭圆 9"/>
              <p:cNvSpPr/>
              <p:nvPr/>
            </p:nvSpPr>
            <p:spPr>
              <a:xfrm>
                <a:off x="1656454" y="2720043"/>
                <a:ext cx="795290" cy="79529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889376" y="1688091"/>
              <a:ext cx="681037" cy="4603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02</a:t>
              </a:r>
              <a:endParaRPr lang="zh-CN" altLang="en-US" sz="2000" b="1" dirty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34135" y="988060"/>
            <a:ext cx="10022205" cy="4873625"/>
          </a:xfrm>
        </p:spPr>
        <p:txBody>
          <a:bodyPr/>
          <a:lstStyle/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单据审批。收到有待审批单据提醒后，依次点击“教工业务“、“审批平台”，进入审批系统进行单据审批。</a:t>
            </a:r>
            <a:endParaRPr lang="zh-CN" altLang="zh-CN" sz="20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grpSp>
        <p:nvGrpSpPr>
          <p:cNvPr id="11" name="组合 10"/>
          <p:cNvGrpSpPr/>
          <p:nvPr/>
        </p:nvGrpSpPr>
        <p:grpSpPr>
          <a:xfrm>
            <a:off x="309716" y="295121"/>
            <a:ext cx="10239375" cy="547534"/>
            <a:chOff x="309716" y="295121"/>
            <a:chExt cx="10239375" cy="547534"/>
          </a:xfrm>
        </p:grpSpPr>
        <p:grpSp>
          <p:nvGrpSpPr>
            <p:cNvPr id="12" name="组合 11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13" name="泪滴形 12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6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9636125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+mn-ea"/>
                </a:rPr>
                <a:t>审批系统操作流程   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（一）手机端操作说明</a:t>
              </a:r>
              <a:endParaRPr lang="zh-CN" altLang="en-US" dirty="0">
                <a:solidFill>
                  <a:srgbClr val="267B8B"/>
                </a:solidFill>
                <a:sym typeface="+mn-ea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10210" y="988060"/>
            <a:ext cx="711200" cy="711200"/>
            <a:chOff x="874296" y="1562679"/>
            <a:chExt cx="711198" cy="711198"/>
          </a:xfrm>
        </p:grpSpPr>
        <p:grpSp>
          <p:nvGrpSpPr>
            <p:cNvPr id="6" name="组合 5"/>
            <p:cNvGrpSpPr/>
            <p:nvPr/>
          </p:nvGrpSpPr>
          <p:grpSpPr>
            <a:xfrm>
              <a:off x="874296" y="1562679"/>
              <a:ext cx="711198" cy="711198"/>
              <a:chOff x="1526824" y="2590413"/>
              <a:chExt cx="1054551" cy="1054551"/>
            </a:xfrm>
          </p:grpSpPr>
          <p:sp>
            <p:nvSpPr>
              <p:cNvPr id="18" name="椭圆 9"/>
              <p:cNvSpPr/>
              <p:nvPr/>
            </p:nvSpPr>
            <p:spPr>
              <a:xfrm>
                <a:off x="1526824" y="2590413"/>
                <a:ext cx="1054551" cy="1054551"/>
              </a:xfrm>
              <a:prstGeom prst="round2DiagRect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9" name="椭圆 9"/>
              <p:cNvSpPr/>
              <p:nvPr/>
            </p:nvSpPr>
            <p:spPr>
              <a:xfrm>
                <a:off x="1656454" y="2720043"/>
                <a:ext cx="795290" cy="79529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889376" y="1688091"/>
              <a:ext cx="681037" cy="4603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03</a:t>
              </a:r>
              <a:endParaRPr lang="zh-CN" altLang="en-US" sz="2000" b="1" dirty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107" y="1699260"/>
            <a:ext cx="2648809" cy="47342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08834" y="988060"/>
            <a:ext cx="10424694" cy="1383481"/>
          </a:xfrm>
        </p:spPr>
        <p:txBody>
          <a:bodyPr/>
          <a:lstStyle/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选择一条单据，点击审批，查看基本信息及附件信息，通过“通过”和“驳回”选项进行审批。输入审批意见，如“同意”或“不同意”，不同意需写明原因。然后点击“点击盖章”按钮，签章密码为身份证后六位，签章后审批完成。</a:t>
            </a:r>
            <a:endParaRPr lang="zh-CN" altLang="en-US" sz="1800" b="1" dirty="0"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4" name="图片 3" descr="微信图片_20240801135224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8105" y="2646770"/>
            <a:ext cx="2433412" cy="3646713"/>
          </a:xfrm>
          <a:prstGeom prst="rect">
            <a:avLst/>
          </a:prstGeom>
        </p:spPr>
      </p:pic>
      <p:pic>
        <p:nvPicPr>
          <p:cNvPr id="5" name="图片 4" descr="微信图片_20240801143554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785" y="2646771"/>
            <a:ext cx="2433412" cy="3646712"/>
          </a:xfrm>
          <a:prstGeom prst="rect">
            <a:avLst/>
          </a:prstGeom>
        </p:spPr>
      </p:pic>
      <p:pic>
        <p:nvPicPr>
          <p:cNvPr id="6" name="图片 5" descr="微信图片_20240801143557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3510" y="2646770"/>
            <a:ext cx="2433412" cy="3646712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309716" y="295121"/>
            <a:ext cx="10239375" cy="547534"/>
            <a:chOff x="309716" y="295121"/>
            <a:chExt cx="10239375" cy="547534"/>
          </a:xfrm>
        </p:grpSpPr>
        <p:grpSp>
          <p:nvGrpSpPr>
            <p:cNvPr id="13" name="组合 12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14" name="泪滴形 13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7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9636125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+mn-ea"/>
                </a:rPr>
                <a:t>审批系统操作流程   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（一）手机端操作说明</a:t>
              </a:r>
              <a:endParaRPr lang="zh-CN" altLang="en-US" dirty="0">
                <a:solidFill>
                  <a:srgbClr val="267B8B"/>
                </a:solidFill>
                <a:sym typeface="+mn-ea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10210" y="988060"/>
            <a:ext cx="711200" cy="711200"/>
            <a:chOff x="874296" y="1562679"/>
            <a:chExt cx="711198" cy="711198"/>
          </a:xfrm>
        </p:grpSpPr>
        <p:grpSp>
          <p:nvGrpSpPr>
            <p:cNvPr id="19" name="组合 18"/>
            <p:cNvGrpSpPr/>
            <p:nvPr/>
          </p:nvGrpSpPr>
          <p:grpSpPr>
            <a:xfrm>
              <a:off x="874296" y="1562679"/>
              <a:ext cx="711198" cy="711198"/>
              <a:chOff x="1526824" y="2590413"/>
              <a:chExt cx="1054551" cy="1054551"/>
            </a:xfrm>
          </p:grpSpPr>
          <p:sp>
            <p:nvSpPr>
              <p:cNvPr id="21" name="椭圆 9"/>
              <p:cNvSpPr/>
              <p:nvPr/>
            </p:nvSpPr>
            <p:spPr>
              <a:xfrm>
                <a:off x="1526824" y="2590413"/>
                <a:ext cx="1054551" cy="1054551"/>
              </a:xfrm>
              <a:prstGeom prst="round2DiagRect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22" name="椭圆 9"/>
              <p:cNvSpPr/>
              <p:nvPr/>
            </p:nvSpPr>
            <p:spPr>
              <a:xfrm>
                <a:off x="1656454" y="2720043"/>
                <a:ext cx="795290" cy="79529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889376" y="1688091"/>
              <a:ext cx="681037" cy="4603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zh-CN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04</a:t>
              </a:r>
              <a:endParaRPr lang="zh-CN" altLang="en-US" sz="2000" b="1" dirty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48105" y="1075690"/>
            <a:ext cx="10424795" cy="711200"/>
          </a:xfrm>
        </p:spPr>
        <p:txBody>
          <a:bodyPr/>
          <a:lstStyle/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批量审批：选择多笔待审批业务，点击上方</a:t>
            </a:r>
            <a:r>
              <a:rPr lang="en-US" altLang="zh-CN" sz="1800" b="1" dirty="0">
                <a:latin typeface="Arial" panose="020B0604020202020204"/>
                <a:ea typeface="微软雅黑" panose="020B0503020204020204" charset="-122"/>
              </a:rPr>
              <a:t>“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批量审批</a:t>
            </a:r>
            <a:r>
              <a:rPr lang="en-US" altLang="zh-CN" sz="1800" b="1" dirty="0">
                <a:latin typeface="Arial" panose="020B0604020202020204"/>
                <a:ea typeface="微软雅黑" panose="020B0503020204020204" charset="-122"/>
              </a:rPr>
              <a:t>”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，浏览基本信息及附件，如遇某笔单据不同意时，取消该笔报销流水号后的勾选，可继续审批其余报销。</a:t>
            </a:r>
            <a:endParaRPr lang="zh-CN" altLang="en-US" sz="1800" b="1" dirty="0"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09716" y="295121"/>
            <a:ext cx="10239375" cy="547534"/>
            <a:chOff x="309716" y="295121"/>
            <a:chExt cx="10239375" cy="547534"/>
          </a:xfrm>
        </p:grpSpPr>
        <p:grpSp>
          <p:nvGrpSpPr>
            <p:cNvPr id="13" name="组合 12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14" name="泪滴形 13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7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9636125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+mn-ea"/>
                </a:rPr>
                <a:t>审批系统操作流程   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（一）手机端操作说明</a:t>
              </a:r>
              <a:endParaRPr lang="zh-CN" altLang="en-US" dirty="0">
                <a:solidFill>
                  <a:srgbClr val="267B8B"/>
                </a:solidFill>
                <a:sym typeface="+mn-ea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10210" y="988060"/>
            <a:ext cx="711200" cy="711200"/>
            <a:chOff x="874296" y="1562679"/>
            <a:chExt cx="711198" cy="711198"/>
          </a:xfrm>
        </p:grpSpPr>
        <p:grpSp>
          <p:nvGrpSpPr>
            <p:cNvPr id="19" name="组合 18"/>
            <p:cNvGrpSpPr/>
            <p:nvPr/>
          </p:nvGrpSpPr>
          <p:grpSpPr>
            <a:xfrm>
              <a:off x="874296" y="1562679"/>
              <a:ext cx="711198" cy="711198"/>
              <a:chOff x="1526824" y="2590413"/>
              <a:chExt cx="1054551" cy="1054551"/>
            </a:xfrm>
          </p:grpSpPr>
          <p:sp>
            <p:nvSpPr>
              <p:cNvPr id="21" name="椭圆 9"/>
              <p:cNvSpPr/>
              <p:nvPr/>
            </p:nvSpPr>
            <p:spPr>
              <a:xfrm>
                <a:off x="1526824" y="2590413"/>
                <a:ext cx="1054551" cy="1054551"/>
              </a:xfrm>
              <a:prstGeom prst="round2DiagRect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22" name="椭圆 9"/>
              <p:cNvSpPr/>
              <p:nvPr/>
            </p:nvSpPr>
            <p:spPr>
              <a:xfrm>
                <a:off x="1656454" y="2720043"/>
                <a:ext cx="795290" cy="79529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889376" y="1688091"/>
              <a:ext cx="681037" cy="4603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zh-CN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05</a:t>
              </a:r>
              <a:endParaRPr lang="zh-CN" altLang="en-US" sz="2000" b="1" dirty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6805" y="1779905"/>
            <a:ext cx="2839085" cy="49720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690" y="1755775"/>
            <a:ext cx="3096895" cy="49968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1317625" y="988060"/>
            <a:ext cx="9860280" cy="4873625"/>
          </a:xfrm>
        </p:spPr>
        <p:txBody>
          <a:bodyPr/>
          <a:lstStyle/>
          <a:p>
            <a:pPr indent="0" algn="just" eaLnBrk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800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</a:rPr>
              <a:t>审批人收到微信公众号通知后，也可以进入网页端的审批系统进行审批。登录财务网上办公平台</a:t>
            </a:r>
            <a:r>
              <a:rPr lang="en-US" altLang="zh-CN" sz="1800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</a:rPr>
              <a:t>http://cwcxt.synu.edu.cn/dlpt/</a:t>
            </a:r>
            <a:r>
              <a:rPr lang="zh-CN" altLang="en-US" sz="1800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</a:rPr>
              <a:t>。用户名为教工号，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  <a:sym typeface="+mn-ea"/>
              </a:rPr>
              <a:t>密码为财务网站查询密码</a:t>
            </a:r>
            <a:r>
              <a:rPr lang="zh-CN" altLang="en-US" sz="1800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</a:rPr>
              <a:t>。如无修改网查系统密码，默认密码为身份证后六位或者000000。</a:t>
            </a:r>
            <a:endParaRPr lang="zh-CN" altLang="en-US" sz="1800" b="1" dirty="0">
              <a:solidFill>
                <a:schemeClr val="tx1"/>
              </a:solidFill>
              <a:latin typeface="Arial" panose="020B0604020202020204"/>
              <a:ea typeface="微软雅黑" panose="020B0503020204020204" charset="-122"/>
            </a:endParaRPr>
          </a:p>
          <a:p>
            <a:endParaRPr lang="zh-CN" altLang="en-US" sz="1800" b="1" dirty="0">
              <a:solidFill>
                <a:schemeClr val="tx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09716" y="295121"/>
            <a:ext cx="10239375" cy="547534"/>
            <a:chOff x="309716" y="295121"/>
            <a:chExt cx="10239375" cy="547534"/>
          </a:xfrm>
        </p:grpSpPr>
        <p:grpSp>
          <p:nvGrpSpPr>
            <p:cNvPr id="13" name="组合 12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14" name="泪滴形 13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7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9636125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+mn-ea"/>
                </a:rPr>
                <a:t>审批系统操作流程   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（二）网页版操作说明</a:t>
              </a:r>
              <a:endParaRPr lang="zh-CN" altLang="en-US" dirty="0">
                <a:solidFill>
                  <a:srgbClr val="267B8B"/>
                </a:solidFill>
                <a:sym typeface="+mn-ea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10210" y="988060"/>
            <a:ext cx="711200" cy="711200"/>
            <a:chOff x="1526824" y="2590413"/>
            <a:chExt cx="1054551" cy="1054551"/>
          </a:xfrm>
        </p:grpSpPr>
        <p:sp>
          <p:nvSpPr>
            <p:cNvPr id="18" name="椭圆 9"/>
            <p:cNvSpPr/>
            <p:nvPr/>
          </p:nvSpPr>
          <p:spPr>
            <a:xfrm>
              <a:off x="1526824" y="2590413"/>
              <a:ext cx="1054551" cy="1054551"/>
            </a:xfrm>
            <a:prstGeom prst="round2DiagRect">
              <a:avLst/>
            </a:prstGeom>
            <a:gradFill>
              <a:gsLst>
                <a:gs pos="14000">
                  <a:srgbClr val="589EF9"/>
                </a:gs>
                <a:gs pos="77000">
                  <a:srgbClr val="0F74F8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9" name="椭圆 9"/>
            <p:cNvSpPr/>
            <p:nvPr/>
          </p:nvSpPr>
          <p:spPr>
            <a:xfrm>
              <a:off x="1656454" y="2720043"/>
              <a:ext cx="795290" cy="7952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25132" y="1112837"/>
            <a:ext cx="681355" cy="461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01</a:t>
            </a:r>
            <a:endParaRPr lang="zh-CN" altLang="en-US" sz="2000" b="1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0995" y="2108835"/>
            <a:ext cx="9273540" cy="45694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06170" y="1163320"/>
            <a:ext cx="10467975" cy="53594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1800" b="1" dirty="0">
                <a:latin typeface="Arial" panose="020B0604020202020204"/>
                <a:ea typeface="微软雅黑" panose="020B0503020204020204" charset="-122"/>
              </a:rPr>
              <a:t>        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登录系统后点击“网上审批系统”进行审批。</a:t>
            </a:r>
            <a:endParaRPr lang="zh-CN" altLang="zh-CN" sz="20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309716" y="295121"/>
            <a:ext cx="10239375" cy="547534"/>
            <a:chOff x="309716" y="295121"/>
            <a:chExt cx="10239375" cy="547534"/>
          </a:xfrm>
        </p:grpSpPr>
        <p:grpSp>
          <p:nvGrpSpPr>
            <p:cNvPr id="13" name="组合 12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14" name="泪滴形 13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7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9636125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+mn-ea"/>
                </a:rPr>
                <a:t>审批系统操作流程   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（二）网页版操作说明</a:t>
              </a:r>
              <a:endParaRPr lang="zh-CN" altLang="en-US" dirty="0">
                <a:solidFill>
                  <a:srgbClr val="267B8B"/>
                </a:solidFill>
                <a:sym typeface="+mn-ea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10210" y="988060"/>
            <a:ext cx="711200" cy="711200"/>
            <a:chOff x="874296" y="1562679"/>
            <a:chExt cx="711198" cy="711198"/>
          </a:xfrm>
        </p:grpSpPr>
        <p:grpSp>
          <p:nvGrpSpPr>
            <p:cNvPr id="6" name="组合 5"/>
            <p:cNvGrpSpPr/>
            <p:nvPr/>
          </p:nvGrpSpPr>
          <p:grpSpPr>
            <a:xfrm>
              <a:off x="874296" y="1562679"/>
              <a:ext cx="711198" cy="711198"/>
              <a:chOff x="1526824" y="2590413"/>
              <a:chExt cx="1054551" cy="1054551"/>
            </a:xfrm>
          </p:grpSpPr>
          <p:sp>
            <p:nvSpPr>
              <p:cNvPr id="18" name="椭圆 9"/>
              <p:cNvSpPr/>
              <p:nvPr/>
            </p:nvSpPr>
            <p:spPr>
              <a:xfrm>
                <a:off x="1526824" y="2590413"/>
                <a:ext cx="1054551" cy="1054551"/>
              </a:xfrm>
              <a:prstGeom prst="round2DiagRect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9" name="椭圆 9"/>
              <p:cNvSpPr/>
              <p:nvPr/>
            </p:nvSpPr>
            <p:spPr>
              <a:xfrm>
                <a:off x="1656454" y="2720043"/>
                <a:ext cx="795290" cy="79529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889376" y="1688091"/>
              <a:ext cx="681037" cy="4603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02</a:t>
              </a:r>
              <a:endParaRPr lang="zh-CN" altLang="en-US" sz="2000" b="1" dirty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5795" y="1762125"/>
            <a:ext cx="8359775" cy="49193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25880" y="988060"/>
            <a:ext cx="10029190" cy="4873625"/>
          </a:xfrm>
        </p:spPr>
        <p:txBody>
          <a:bodyPr/>
          <a:lstStyle/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选择待审批业务，点击审批。页面上显示报销的基本信息，以及上传的附件信息，可通过“预览”或“下载”查看附件信息。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5795" y="2125345"/>
            <a:ext cx="7927975" cy="1779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795" y="3904615"/>
            <a:ext cx="7927975" cy="26314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组合 11"/>
          <p:cNvGrpSpPr/>
          <p:nvPr/>
        </p:nvGrpSpPr>
        <p:grpSpPr>
          <a:xfrm>
            <a:off x="309716" y="295121"/>
            <a:ext cx="10239375" cy="547534"/>
            <a:chOff x="309716" y="295121"/>
            <a:chExt cx="10239375" cy="547534"/>
          </a:xfrm>
        </p:grpSpPr>
        <p:grpSp>
          <p:nvGrpSpPr>
            <p:cNvPr id="13" name="组合 12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14" name="泪滴形 13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7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9636125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+mn-ea"/>
                </a:rPr>
                <a:t>审批系统操作流程   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（二）网页版操作说明</a:t>
              </a:r>
              <a:endParaRPr lang="zh-CN" altLang="en-US" dirty="0">
                <a:solidFill>
                  <a:srgbClr val="267B8B"/>
                </a:solidFill>
                <a:sym typeface="+mn-ea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10210" y="988060"/>
            <a:ext cx="711200" cy="711200"/>
            <a:chOff x="874296" y="1562679"/>
            <a:chExt cx="711198" cy="711198"/>
          </a:xfrm>
        </p:grpSpPr>
        <p:grpSp>
          <p:nvGrpSpPr>
            <p:cNvPr id="6" name="组合 5"/>
            <p:cNvGrpSpPr/>
            <p:nvPr/>
          </p:nvGrpSpPr>
          <p:grpSpPr>
            <a:xfrm>
              <a:off x="874296" y="1562679"/>
              <a:ext cx="711198" cy="711198"/>
              <a:chOff x="1526824" y="2590413"/>
              <a:chExt cx="1054551" cy="1054551"/>
            </a:xfrm>
          </p:grpSpPr>
          <p:sp>
            <p:nvSpPr>
              <p:cNvPr id="18" name="椭圆 9"/>
              <p:cNvSpPr/>
              <p:nvPr/>
            </p:nvSpPr>
            <p:spPr>
              <a:xfrm>
                <a:off x="1526824" y="2590413"/>
                <a:ext cx="1054551" cy="1054551"/>
              </a:xfrm>
              <a:prstGeom prst="round2DiagRect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9" name="椭圆 9"/>
              <p:cNvSpPr/>
              <p:nvPr/>
            </p:nvSpPr>
            <p:spPr>
              <a:xfrm>
                <a:off x="1656454" y="2720043"/>
                <a:ext cx="795290" cy="79529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889376" y="1688091"/>
              <a:ext cx="681037" cy="4603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03</a:t>
              </a:r>
              <a:endParaRPr lang="zh-CN" altLang="en-US" sz="2000" b="1" dirty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6005"/>
  <p:tag name="KSO_WM_TEMPLATE_CATEGORY" val="custom"/>
  <p:tag name="KSO_WM_SLIDE_INDEX" val="8"/>
  <p:tag name="KSO_WM_SLIDE_ID" val="custom20236005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1794</Words>
  <Application>WPS 演示</Application>
  <PresentationFormat>宽屏</PresentationFormat>
  <Paragraphs>116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Arial</vt:lpstr>
      <vt:lpstr>宋体</vt:lpstr>
      <vt:lpstr>Wingdings</vt:lpstr>
      <vt:lpstr>Arial Unicode MS</vt:lpstr>
      <vt:lpstr>Calibri</vt:lpstr>
      <vt:lpstr>微软雅黑</vt:lpstr>
      <vt:lpstr>Arial</vt:lpstr>
      <vt:lpstr>汉真广标</vt:lpstr>
      <vt:lpstr>仿宋</vt:lpstr>
      <vt:lpstr>Times New Roman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杨蔚屏</dc:creator>
  <cp:lastModifiedBy>WPS_1627011372</cp:lastModifiedBy>
  <cp:revision>3</cp:revision>
  <dcterms:created xsi:type="dcterms:W3CDTF">2023-08-09T12:44:00Z</dcterms:created>
  <dcterms:modified xsi:type="dcterms:W3CDTF">2025-05-27T04:41:49Z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2052-12.1.0.21171</vt:lpwstr>
  </property>
</Properties>
</file>